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5"/>
  </p:notesMasterIdLst>
  <p:handoutMasterIdLst>
    <p:handoutMasterId r:id="rId46"/>
  </p:handoutMasterIdLst>
  <p:sldIdLst>
    <p:sldId id="257" r:id="rId2"/>
    <p:sldId id="258" r:id="rId3"/>
    <p:sldId id="262" r:id="rId4"/>
    <p:sldId id="264" r:id="rId5"/>
    <p:sldId id="259" r:id="rId6"/>
    <p:sldId id="260" r:id="rId7"/>
    <p:sldId id="261" r:id="rId8"/>
    <p:sldId id="263" r:id="rId9"/>
    <p:sldId id="307" r:id="rId10"/>
    <p:sldId id="308" r:id="rId11"/>
    <p:sldId id="309" r:id="rId12"/>
    <p:sldId id="310" r:id="rId13"/>
    <p:sldId id="338" r:id="rId14"/>
    <p:sldId id="339" r:id="rId15"/>
    <p:sldId id="311" r:id="rId16"/>
    <p:sldId id="313" r:id="rId17"/>
    <p:sldId id="314" r:id="rId18"/>
    <p:sldId id="315" r:id="rId19"/>
    <p:sldId id="316" r:id="rId20"/>
    <p:sldId id="312" r:id="rId21"/>
    <p:sldId id="317" r:id="rId22"/>
    <p:sldId id="273" r:id="rId23"/>
    <p:sldId id="274" r:id="rId24"/>
    <p:sldId id="333" r:id="rId25"/>
    <p:sldId id="318" r:id="rId26"/>
    <p:sldId id="319" r:id="rId27"/>
    <p:sldId id="320" r:id="rId28"/>
    <p:sldId id="321" r:id="rId29"/>
    <p:sldId id="322" r:id="rId30"/>
    <p:sldId id="323" r:id="rId31"/>
    <p:sldId id="324" r:id="rId32"/>
    <p:sldId id="325" r:id="rId33"/>
    <p:sldId id="326" r:id="rId34"/>
    <p:sldId id="327" r:id="rId35"/>
    <p:sldId id="331" r:id="rId36"/>
    <p:sldId id="332" r:id="rId37"/>
    <p:sldId id="328" r:id="rId38"/>
    <p:sldId id="335" r:id="rId39"/>
    <p:sldId id="329" r:id="rId40"/>
    <p:sldId id="336" r:id="rId41"/>
    <p:sldId id="334" r:id="rId42"/>
    <p:sldId id="337" r:id="rId43"/>
    <p:sldId id="330" r:id="rId4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3" d="100"/>
          <a:sy n="83" d="100"/>
        </p:scale>
        <p:origin x="595" y="77"/>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o martin" userId="d0ee84355715e0ee" providerId="LiveId" clId="{BCCE02A9-B359-4DCD-9A5C-09F0728C41B1}"/>
    <pc:docChg chg="addSld modSld">
      <pc:chgData name="marioo martin" userId="d0ee84355715e0ee" providerId="LiveId" clId="{BCCE02A9-B359-4DCD-9A5C-09F0728C41B1}" dt="2023-04-25T21:06:33.202" v="8" actId="122"/>
      <pc:docMkLst>
        <pc:docMk/>
      </pc:docMkLst>
      <pc:sldChg chg="addSp delSp modSp new mod">
        <pc:chgData name="marioo martin" userId="d0ee84355715e0ee" providerId="LiveId" clId="{BCCE02A9-B359-4DCD-9A5C-09F0728C41B1}" dt="2023-04-25T21:06:33.202" v="8" actId="122"/>
        <pc:sldMkLst>
          <pc:docMk/>
          <pc:sldMk cId="1214236682" sldId="339"/>
        </pc:sldMkLst>
        <pc:spChg chg="mod">
          <ac:chgData name="marioo martin" userId="d0ee84355715e0ee" providerId="LiveId" clId="{BCCE02A9-B359-4DCD-9A5C-09F0728C41B1}" dt="2023-04-25T21:06:33.202" v="8" actId="122"/>
          <ac:spMkLst>
            <pc:docMk/>
            <pc:sldMk cId="1214236682" sldId="339"/>
            <ac:spMk id="2" creationId="{4C5C134D-920A-1254-082D-EE8718680FD6}"/>
          </ac:spMkLst>
        </pc:spChg>
        <pc:spChg chg="del">
          <ac:chgData name="marioo martin" userId="d0ee84355715e0ee" providerId="LiveId" clId="{BCCE02A9-B359-4DCD-9A5C-09F0728C41B1}" dt="2023-04-25T21:06:06.955" v="1" actId="22"/>
          <ac:spMkLst>
            <pc:docMk/>
            <pc:sldMk cId="1214236682" sldId="339"/>
            <ac:spMk id="3" creationId="{A9546404-4A19-8B9C-32B6-C56E621742EA}"/>
          </ac:spMkLst>
        </pc:spChg>
        <pc:picChg chg="add mod ord">
          <ac:chgData name="marioo martin" userId="d0ee84355715e0ee" providerId="LiveId" clId="{BCCE02A9-B359-4DCD-9A5C-09F0728C41B1}" dt="2023-04-25T21:06:22.997" v="6" actId="1076"/>
          <ac:picMkLst>
            <pc:docMk/>
            <pc:sldMk cId="1214236682" sldId="339"/>
            <ac:picMk id="6" creationId="{75080E1F-24ED-EEC4-2C50-08257D3EB63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8A3544-385A-47A9-AAA5-ECDE6612A11F}" type="datetime1">
              <a:rPr lang="es-ES" smtClean="0"/>
              <a:t>25/04/2023</a:t>
            </a:fld>
            <a:endParaRPr lang="en-U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‹Nº›</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73BE05-6C7D-468D-B433-DDFC4F0819BE}" type="datetime1">
              <a:rPr lang="es-ES" smtClean="0"/>
              <a:t>25/04/2023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a:t>Haga clic para modificar los estilos de texto del patrón</a:t>
            </a:r>
            <a:endParaRPr lang="en-US"/>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‹Nº›</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a:t>Haga clic para modificar el estilo de título del patrón</a:t>
            </a:r>
            <a:endParaRPr lang="en-US"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a:t>Haga clic para modificar el estilo de subtítulo del patrón</a:t>
            </a:r>
            <a:endParaRPr lang="en-US"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FBDD6E0-AD8D-45E4-AD9F-19818203D7BD}" type="datetime1">
              <a:rPr lang="es-ES" smtClean="0"/>
              <a:t>25/04/2023</a:t>
            </a:fld>
            <a:endParaRPr lang="en-US"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3" name="Marcador de posición de texto vertical 2"/>
          <p:cNvSpPr>
            <a:spLocks noGrp="1"/>
          </p:cNvSpPr>
          <p:nvPr>
            <p:ph type="body" orient="vert" idx="1"/>
          </p:nvPr>
        </p:nvSpPr>
        <p:spPr/>
        <p:txBody>
          <a:bodyPr vert="eaVert" lIns="45720" tIns="0" rIns="45720" bIns="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B7FC992A-CC56-4D4E-AD85-36A20390DB11}" type="datetime1">
              <a:rPr lang="es-ES" smtClean="0"/>
              <a:t>25/04/2023</a:t>
            </a:fld>
            <a:endParaRPr lang="en-US" dirty="0"/>
          </a:p>
        </p:txBody>
      </p:sp>
      <p:sp>
        <p:nvSpPr>
          <p:cNvPr id="8" name="Marcador de pie de pá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Marcador de número de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8724900" y="412302"/>
            <a:ext cx="2628900" cy="5759898"/>
          </a:xfrm>
        </p:spPr>
        <p:txBody>
          <a:bodyPr vert="eaVert" rtlCol="0"/>
          <a:lstStyle/>
          <a:p>
            <a:pPr rtl="0"/>
            <a:r>
              <a:rPr lang="es-ES"/>
              <a:t>Haga clic para modificar el estilo de título del patrón</a:t>
            </a:r>
            <a:endParaRPr lang="en-US" dirty="0"/>
          </a:p>
        </p:txBody>
      </p:sp>
      <p:sp>
        <p:nvSpPr>
          <p:cNvPr id="3" name="Marcador de posición de texto vertical 2"/>
          <p:cNvSpPr>
            <a:spLocks noGrp="1"/>
          </p:cNvSpPr>
          <p:nvPr>
            <p:ph type="body" orient="vert" idx="1"/>
          </p:nvPr>
        </p:nvSpPr>
        <p:spPr>
          <a:xfrm>
            <a:off x="838200" y="412302"/>
            <a:ext cx="7734300" cy="5759898"/>
          </a:xfrm>
        </p:spPr>
        <p:txBody>
          <a:bodyPr vert="eaVert" lIns="45720" tIns="0" rIns="45720" bIns="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433A0641-D90D-45EF-A619-84D92EAC9606}" type="datetime1">
              <a:rPr lang="es-ES" smtClean="0"/>
              <a:t>25/04/2023</a:t>
            </a:fld>
            <a:endParaRPr lang="en-US" dirty="0"/>
          </a:p>
        </p:txBody>
      </p:sp>
      <p:sp>
        <p:nvSpPr>
          <p:cNvPr id="8" name="Marcador de pie de pá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Marcador de número de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3" name="Marcador de posición de contenido 2"/>
          <p:cNvSpPr>
            <a:spLocks noGrp="1"/>
          </p:cNvSpPr>
          <p:nvPr>
            <p:ph idx="1"/>
          </p:nvPr>
        </p:nvSpPr>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42B802E-BFC6-4F89-8E3C-91026AB025AB}" type="datetime1">
              <a:rPr lang="es-ES" smtClean="0"/>
              <a:t>25/04/2023</a:t>
            </a:fld>
            <a:endParaRPr lang="en-US"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a:t>Haga clic para modificar el estilo de título del patrón</a:t>
            </a:r>
            <a:endParaRPr lang="en-US" dirty="0"/>
          </a:p>
        </p:txBody>
      </p:sp>
      <p:sp>
        <p:nvSpPr>
          <p:cNvPr id="3" name="Marcador de posición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20790B00-0530-4D1E-BDCB-36188ECD53E6}" type="datetime1">
              <a:rPr lang="es-ES" smtClean="0"/>
              <a:t>25/04/2023</a:t>
            </a:fld>
            <a:endParaRPr lang="en-US"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a:t>Haga clic para modificar el estilo de título del patrón</a:t>
            </a:r>
            <a:endParaRPr lang="en-US"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E289539-2F87-43AF-8A5D-E992DCF9F593}" type="datetime1">
              <a:rPr lang="es-ES" smtClean="0"/>
              <a:t>25/04/2023</a:t>
            </a:fld>
            <a:endParaRPr lang="en-US"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a:t>Haga clic para modificar el estilo de título del patrón</a:t>
            </a:r>
            <a:endParaRPr lang="en-US" dirty="0"/>
          </a:p>
        </p:txBody>
      </p:sp>
      <p:sp>
        <p:nvSpPr>
          <p:cNvPr id="3" name="Marcador de posición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AAB5D441-F920-4B23-9C83-2DCFFDC4C28F}" type="datetime1">
              <a:rPr lang="es-ES" smtClean="0"/>
              <a:t>25/04/2023</a:t>
            </a:fld>
            <a:endParaRPr lang="en-US"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6905ED3-47DC-4785-91BE-A3159F909C32}" type="datetime1">
              <a:rPr lang="es-ES" smtClean="0"/>
              <a:t>25/04/2023</a:t>
            </a:fld>
            <a:endParaRPr lang="en-US"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B572A2E-2D1F-4CE9-8283-32B623FD9550}" type="datetime1">
              <a:rPr lang="es-ES" smtClean="0"/>
              <a:t>25/04/2023</a:t>
            </a:fld>
            <a:endParaRPr lang="en-US"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a:t>Haga clic para modificar el estilo de título del patrón</a:t>
            </a:r>
            <a:endParaRPr lang="en-US"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4" name="Marcador de posición de texto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F3EBED02-4679-462C-830F-722888DF8E2D}" type="datetime1">
              <a:rPr lang="es-ES" smtClean="0"/>
              <a:t>25/04/2023</a:t>
            </a:fld>
            <a:endParaRPr lang="en-US"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endParaRPr lang="en-US"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100" b="0">
                <a:solidFill>
                  <a:srgbClr val="FFFFFF"/>
                </a:solidFill>
              </a:defRPr>
            </a:lvl1pPr>
          </a:lstStyle>
          <a:p>
            <a:pPr rtl="0"/>
            <a:r>
              <a:rPr lang="es-ES"/>
              <a:t>Haga clic para modificar el estilo de título del patrón</a:t>
            </a:r>
            <a:endParaRPr lang="en-US"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EB264D6B-F770-42EA-A416-77765C2D9E77}" type="datetime1">
              <a:rPr lang="es-ES" smtClean="0"/>
              <a:t>25/04/2023</a:t>
            </a:fld>
            <a:endParaRPr lang="en-US"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n-US"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
              <a:t>Haga clic para modificar el estilo de título del patrón</a:t>
            </a:r>
            <a:endParaRPr lang="en-US" dirty="0"/>
          </a:p>
        </p:txBody>
      </p:sp>
      <p:sp>
        <p:nvSpPr>
          <p:cNvPr id="3" name="Marcador de posición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0B690EE5-24CD-41B5-AD70-FAB1408B17DB}" type="datetime1">
              <a:rPr lang="es-ES" smtClean="0"/>
              <a:t>25/04/2023</a:t>
            </a:fld>
            <a:endParaRPr lang="en-US"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‹Nº›</a:t>
            </a:fld>
            <a:endParaRPr lang="en-US"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es" sz="8000" dirty="0"/>
              <a:t>Práctica 3</a:t>
            </a:r>
            <a:br>
              <a:rPr lang="es" sz="8000" dirty="0"/>
            </a:br>
            <a:r>
              <a:rPr lang="es" sz="4000" dirty="0"/>
              <a:t>Algoritmo de Greedy</a:t>
            </a:r>
          </a:p>
        </p:txBody>
      </p:sp>
      <p:sp>
        <p:nvSpPr>
          <p:cNvPr id="3" name="Subtítulo 2">
            <a:extLst>
              <a:ext uri="{FF2B5EF4-FFF2-40B4-BE49-F238E27FC236}">
                <a16:creationId xmlns:a16="http://schemas.microsoft.com/office/drawing/2014/main" id="{A8E9CFF2-3777-4FF4-A759-8491175B0B7C}"/>
              </a:ext>
            </a:extLst>
          </p:cNvPr>
          <p:cNvSpPr>
            <a:spLocks noGrp="1"/>
          </p:cNvSpPr>
          <p:nvPr>
            <p:ph type="subTitle" idx="1"/>
          </p:nvPr>
        </p:nvSpPr>
        <p:spPr>
          <a:xfrm>
            <a:off x="5289754" y="4672739"/>
            <a:ext cx="6253318" cy="1265946"/>
          </a:xfrm>
        </p:spPr>
        <p:txBody>
          <a:bodyPr rtlCol="0">
            <a:normAutofit/>
          </a:bodyPr>
          <a:lstStyle/>
          <a:p>
            <a:pPr rtl="0"/>
            <a:r>
              <a:rPr lang="es" sz="1400" dirty="0">
                <a:solidFill>
                  <a:schemeClr val="tx1">
                    <a:lumMod val="85000"/>
                    <a:lumOff val="15000"/>
                  </a:schemeClr>
                </a:solidFill>
              </a:rPr>
              <a:t>Mario Líndez Martínez</a:t>
            </a:r>
          </a:p>
          <a:p>
            <a:pPr rtl="0"/>
            <a:r>
              <a:rPr lang="es" sz="1400" dirty="0">
                <a:solidFill>
                  <a:schemeClr val="tx1">
                    <a:lumMod val="85000"/>
                    <a:lumOff val="15000"/>
                  </a:schemeClr>
                </a:solidFill>
              </a:rPr>
              <a:t>Juan Ayuso arroyave</a:t>
            </a:r>
          </a:p>
          <a:p>
            <a:pPr rtl="0"/>
            <a:r>
              <a:rPr lang="es" sz="1400" dirty="0">
                <a:solidFill>
                  <a:schemeClr val="tx1">
                    <a:lumMod val="85000"/>
                    <a:lumOff val="15000"/>
                  </a:schemeClr>
                </a:solidFill>
              </a:rPr>
              <a:t>Mario martín rodríguez</a:t>
            </a:r>
          </a:p>
        </p:txBody>
      </p:sp>
      <p:cxnSp>
        <p:nvCxnSpPr>
          <p:cNvPr id="24" name="Conector rec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58AF3BBE-3672-B485-86D2-A276EF2A0205}"/>
              </a:ext>
            </a:extLst>
          </p:cNvPr>
          <p:cNvPicPr>
            <a:picLocks noChangeAspect="1"/>
          </p:cNvPicPr>
          <p:nvPr/>
        </p:nvPicPr>
        <p:blipFill>
          <a:blip r:embed="rId2"/>
          <a:stretch>
            <a:fillRect/>
          </a:stretch>
        </p:blipFill>
        <p:spPr>
          <a:xfrm>
            <a:off x="900324" y="513520"/>
            <a:ext cx="3627106" cy="583095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D6BDA0-1966-0660-8AC1-9AE3CB92CD3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9A9C1FE-3198-5B0E-CBA6-DABCCAA38C3A}"/>
              </a:ext>
            </a:extLst>
          </p:cNvPr>
          <p:cNvSpPr>
            <a:spLocks noGrp="1"/>
          </p:cNvSpPr>
          <p:nvPr>
            <p:ph idx="1"/>
          </p:nvPr>
        </p:nvSpPr>
        <p:spPr/>
        <p:txBody>
          <a:bodyPr/>
          <a:lstStyle/>
          <a:p>
            <a:r>
              <a:rPr lang="es-ES" dirty="0"/>
              <a:t>En primer lugar, comprobamos si la canción que vamos a introducir del vector de peticiones se encuentra ya en el vector inmediato y en caso afirmativo, no tendremos que realizar ningún intercambio. Para esto nos ayudaremos de la función Pertenece().</a:t>
            </a:r>
          </a:p>
          <a:p>
            <a:r>
              <a:rPr lang="es-ES" dirty="0"/>
              <a:t>En caso de que la canción que vamos a introducir no se encuentre en el vector inmediato calcularemos el índice de canción del vector inmediato que se encuentre “más lejos” en el vector de peticiones, o lo que es los mismo, la que se introducirá más tarde (si una canción no se ha vuelto a pedir más tendrá una distancia de N+1). De manera que cambiaremos la canción más lejana del vector inmediato por la canción a introducir del vector peticiones. Para ello nos apoyaremos en la función </a:t>
            </a:r>
            <a:r>
              <a:rPr lang="es-ES" dirty="0" err="1"/>
              <a:t>CanciónMásLejana</a:t>
            </a:r>
            <a:r>
              <a:rPr lang="es-ES" dirty="0"/>
              <a:t>: </a:t>
            </a:r>
          </a:p>
        </p:txBody>
      </p:sp>
      <p:sp>
        <p:nvSpPr>
          <p:cNvPr id="4" name="Marcador de fecha 3">
            <a:extLst>
              <a:ext uri="{FF2B5EF4-FFF2-40B4-BE49-F238E27FC236}">
                <a16:creationId xmlns:a16="http://schemas.microsoft.com/office/drawing/2014/main" id="{58311327-42D4-AC97-63C2-B030C515662D}"/>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215050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9560B0C-58CE-35E0-C3DB-CBE98A745436}"/>
              </a:ext>
            </a:extLst>
          </p:cNvPr>
          <p:cNvSpPr>
            <a:spLocks noGrp="1"/>
          </p:cNvSpPr>
          <p:nvPr>
            <p:ph type="title"/>
          </p:nvPr>
        </p:nvSpPr>
        <p:spPr>
          <a:xfrm>
            <a:off x="1097280" y="286603"/>
            <a:ext cx="10058400" cy="1450757"/>
          </a:xfrm>
        </p:spPr>
        <p:txBody>
          <a:bodyPr/>
          <a:lstStyle/>
          <a:p>
            <a:endParaRPr lang="en-US"/>
          </a:p>
        </p:txBody>
      </p:sp>
      <p:pic>
        <p:nvPicPr>
          <p:cNvPr id="10" name="Marcador de contenido 9">
            <a:extLst>
              <a:ext uri="{FF2B5EF4-FFF2-40B4-BE49-F238E27FC236}">
                <a16:creationId xmlns:a16="http://schemas.microsoft.com/office/drawing/2014/main" id="{2ED25367-0D35-5BAB-BFFF-19EFD2DE9629}"/>
              </a:ext>
            </a:extLst>
          </p:cNvPr>
          <p:cNvPicPr>
            <a:picLocks noGrp="1" noChangeAspect="1"/>
          </p:cNvPicPr>
          <p:nvPr>
            <p:ph idx="1"/>
          </p:nvPr>
        </p:nvPicPr>
        <p:blipFill>
          <a:blip r:embed="rId2"/>
          <a:stretch>
            <a:fillRect/>
          </a:stretch>
        </p:blipFill>
        <p:spPr>
          <a:xfrm>
            <a:off x="3018306" y="2108201"/>
            <a:ext cx="6216348" cy="3760891"/>
          </a:xfrm>
          <a:noFill/>
        </p:spPr>
      </p:pic>
      <p:sp>
        <p:nvSpPr>
          <p:cNvPr id="4" name="Marcador de fecha 3">
            <a:extLst>
              <a:ext uri="{FF2B5EF4-FFF2-40B4-BE49-F238E27FC236}">
                <a16:creationId xmlns:a16="http://schemas.microsoft.com/office/drawing/2014/main" id="{4BDF2D22-301D-C49A-E5B5-9F81EEF1E008}"/>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642B802E-BFC6-4F89-8E3C-91026AB025AB}" type="datetime1">
              <a:rPr lang="es-ES" smtClean="0"/>
              <a:pPr rtl="0">
                <a:spcAft>
                  <a:spcPts val="600"/>
                </a:spcAft>
              </a:pPr>
              <a:t>25/04/2023</a:t>
            </a:fld>
            <a:endParaRPr lang="en-US"/>
          </a:p>
        </p:txBody>
      </p:sp>
    </p:spTree>
    <p:extLst>
      <p:ext uri="{BB962C8B-B14F-4D97-AF65-F5344CB8AC3E}">
        <p14:creationId xmlns:p14="http://schemas.microsoft.com/office/powerpoint/2010/main" val="72191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60AA6-2793-5C9E-AB26-DBBFDA7890DB}"/>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9CD6EA0C-B170-B81A-D8D0-5660E765E6E6}"/>
              </a:ext>
            </a:extLst>
          </p:cNvPr>
          <p:cNvPicPr>
            <a:picLocks noGrp="1" noChangeAspect="1"/>
          </p:cNvPicPr>
          <p:nvPr>
            <p:ph idx="1"/>
          </p:nvPr>
        </p:nvPicPr>
        <p:blipFill>
          <a:blip r:embed="rId2"/>
          <a:stretch>
            <a:fillRect/>
          </a:stretch>
        </p:blipFill>
        <p:spPr>
          <a:xfrm>
            <a:off x="2559050" y="2902744"/>
            <a:ext cx="7134225" cy="2171700"/>
          </a:xfrm>
        </p:spPr>
      </p:pic>
      <p:sp>
        <p:nvSpPr>
          <p:cNvPr id="4" name="Marcador de fecha 3">
            <a:extLst>
              <a:ext uri="{FF2B5EF4-FFF2-40B4-BE49-F238E27FC236}">
                <a16:creationId xmlns:a16="http://schemas.microsoft.com/office/drawing/2014/main" id="{20211727-9C4E-F977-E6E0-EE0D35A206BC}"/>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59756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A0D34-1680-FBBC-221E-76224D0599F7}"/>
              </a:ext>
            </a:extLst>
          </p:cNvPr>
          <p:cNvSpPr>
            <a:spLocks noGrp="1"/>
          </p:cNvSpPr>
          <p:nvPr>
            <p:ph type="title"/>
          </p:nvPr>
        </p:nvSpPr>
        <p:spPr/>
        <p:txBody>
          <a:bodyPr/>
          <a:lstStyle/>
          <a:p>
            <a:pPr algn="ctr"/>
            <a:r>
              <a:rPr lang="es-ES" dirty="0"/>
              <a:t>Justificación de la validez del algoritmo</a:t>
            </a:r>
          </a:p>
        </p:txBody>
      </p:sp>
      <p:sp>
        <p:nvSpPr>
          <p:cNvPr id="4" name="Marcador de fecha 3">
            <a:extLst>
              <a:ext uri="{FF2B5EF4-FFF2-40B4-BE49-F238E27FC236}">
                <a16:creationId xmlns:a16="http://schemas.microsoft.com/office/drawing/2014/main" id="{1FF8BF3A-851F-3EDF-660D-3B103E69BC3B}"/>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
        <p:nvSpPr>
          <p:cNvPr id="5" name="Rectangle 1">
            <a:extLst>
              <a:ext uri="{FF2B5EF4-FFF2-40B4-BE49-F238E27FC236}">
                <a16:creationId xmlns:a16="http://schemas.microsoft.com/office/drawing/2014/main" id="{876607CD-771E-0F4B-9DDA-ED3934B178A5}"/>
              </a:ext>
            </a:extLst>
          </p:cNvPr>
          <p:cNvSpPr>
            <a:spLocks noGrp="1" noChangeArrowheads="1"/>
          </p:cNvSpPr>
          <p:nvPr>
            <p:ph idx="1"/>
          </p:nvPr>
        </p:nvSpPr>
        <p:spPr bwMode="auto">
          <a:xfrm>
            <a:off x="499621" y="2018874"/>
            <a:ext cx="11397006"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46050" algn="just"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 objetivo de nuestro algoritmo es minimizar el número de reemplazos de canciones. Sean: </a:t>
            </a:r>
            <a:endParaRPr kumimoji="0" lang="es-ES" altLang="es-ES" sz="16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				S</a:t>
            </a:r>
            <a:r>
              <a:rPr kumimoji="0" lang="es-ES" altLang="es-ES" sz="1600" b="0" i="0" u="none" strike="noStrike" cap="none" normalizeH="0" baseline="0" dirty="0">
                <a:ln>
                  <a:noFill/>
                </a:ln>
                <a:solidFill>
                  <a:schemeClr val="tx1"/>
                </a:solidFill>
                <a:effectLst/>
                <a:latin typeface="MathJax_Main"/>
                <a:cs typeface="Segoe UI" panose="020B0502040204020203" pitchFamily="34" charset="0"/>
              </a:rPr>
              <a:t>1, </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S</a:t>
            </a:r>
            <a:r>
              <a:rPr kumimoji="0" lang="es-ES" altLang="es-ES" sz="1600" b="0" i="0" u="none" strike="noStrike" cap="none" normalizeH="0" baseline="0" dirty="0">
                <a:ln>
                  <a:noFill/>
                </a:ln>
                <a:solidFill>
                  <a:schemeClr val="tx1"/>
                </a:solidFill>
                <a:effectLst/>
                <a:latin typeface="MathJax_Main"/>
                <a:cs typeface="Segoe UI" panose="020B0502040204020203" pitchFamily="34" charset="0"/>
              </a:rPr>
              <a:t>2, …, </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Sn</a:t>
            </a:r>
            <a:endPar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46050" algn="just"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las </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n</a:t>
            </a:r>
            <a:r>
              <a:rPr lang="es-ES" altLang="es-ES" sz="1600" dirty="0">
                <a:latin typeface="Times New Roman" panose="02020603050405020304" pitchFamily="18" charset="0"/>
                <a:cs typeface="Times New Roman" panose="02020603050405020304" pitchFamily="18" charset="0"/>
              </a:rPr>
              <a:t> </a:t>
            </a: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canciones a introducir en el vector inmediato y sea </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h</a:t>
            </a:r>
            <a:r>
              <a:rPr kumimoji="0" lang="es-ES" altLang="es-ES" sz="1600" b="0" i="0" u="none" strike="noStrike" cap="none" normalizeH="0" baseline="0" dirty="0">
                <a:ln>
                  <a:noFill/>
                </a:ln>
                <a:solidFill>
                  <a:schemeClr val="tx1"/>
                </a:solidFill>
                <a:effectLst/>
                <a:latin typeface="MathJax_Main"/>
                <a:cs typeface="Segoe UI" panose="020B0502040204020203" pitchFamily="34" charset="0"/>
              </a:rPr>
              <a:t>=</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n</a:t>
            </a:r>
            <a:r>
              <a:rPr kumimoji="0" lang="es-ES" altLang="es-ES" sz="1600" b="0" i="0" u="none" strike="noStrike" cap="none" normalizeH="0" baseline="0" dirty="0">
                <a:ln>
                  <a:noFill/>
                </a:ln>
                <a:solidFill>
                  <a:schemeClr val="tx1"/>
                </a:solidFill>
                <a:effectLst/>
                <a:latin typeface="MathJax_Main"/>
                <a:cs typeface="Segoe UI" panose="020B0502040204020203" pitchFamily="34" charset="0"/>
              </a:rPr>
              <a:t>/5</a:t>
            </a:r>
            <a:r>
              <a:rPr lang="es-ES" altLang="es-ES" sz="1600" dirty="0">
                <a:latin typeface="Times New Roman" panose="02020603050405020304" pitchFamily="18" charset="0"/>
                <a:cs typeface="Times New Roman" panose="02020603050405020304" pitchFamily="18" charset="0"/>
              </a:rPr>
              <a:t> </a:t>
            </a: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número de huecos del vector inmediatos.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 el caso de que todas las canciones del vector de peticiones estén en el vector inmediato, no habrá que realizar ningún intercambio. Esto es que en el vector de peticiones haya tantas canciones diferentes como tamaño tiene el vector inmediato. Por tanto, es óptimo al producirse el mínimo número de intercambios.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 caso contrario, es decir que haya canciones del vector de peticiones que no se encuentren en inmediato, distinguiremos entre si el vector inmediato posee espacio disponible todavía para insertar una nueva canción, en cuyo caso no se produce ningún intercambio, o si no buscamos la canción del vector inmediato que se encuentre más alejada en el vector de peticiones.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Supongamos que en el vector de peticiones tenemos h+1 canciones diferentes, veamos que ocurre en el momento en el que h canciones se encuentren en el vector inmediato. Al intentar añadir la canción h+1 se producirá un intercambio. Siendo la canción </a:t>
            </a:r>
            <a:r>
              <a:rPr kumimoji="0" lang="es-ES" altLang="es-ES" sz="1600" b="0" i="0" u="none" strike="noStrike" cap="none" normalizeH="0" baseline="0" dirty="0" err="1">
                <a:ln>
                  <a:noFill/>
                </a:ln>
                <a:solidFill>
                  <a:schemeClr val="tx1"/>
                </a:solidFill>
                <a:effectLst/>
                <a:latin typeface="MathJax_Math-italic"/>
                <a:cs typeface="Segoe UI" panose="020B0502040204020203" pitchFamily="34" charset="0"/>
              </a:rPr>
              <a:t>Sk</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 </a:t>
            </a: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 canción con la mayor distancia, si no la escogemos para realizar quitarla del inmediata se producirá otro intercambio en un menor tiempo en comparación a si sí la hubiéramos escogido. Por tanto, podemos concluir que escoger </a:t>
            </a:r>
            <a:r>
              <a:rPr kumimoji="0" lang="es-ES" altLang="es-ES" sz="1600" b="0" i="0" u="none" strike="noStrike" cap="none" normalizeH="0" baseline="0" dirty="0" err="1">
                <a:ln>
                  <a:noFill/>
                </a:ln>
                <a:solidFill>
                  <a:schemeClr val="tx1"/>
                </a:solidFill>
                <a:effectLst/>
                <a:latin typeface="MathJax_Math-italic"/>
                <a:cs typeface="Segoe UI" panose="020B0502040204020203" pitchFamily="34" charset="0"/>
              </a:rPr>
              <a:t>Sk</a:t>
            </a:r>
            <a:r>
              <a:rPr kumimoji="0" lang="es-ES" altLang="es-ES" sz="1600" b="0" i="0" u="none" strike="noStrike" cap="none" normalizeH="0" baseline="0" dirty="0">
                <a:ln>
                  <a:noFill/>
                </a:ln>
                <a:solidFill>
                  <a:schemeClr val="tx1"/>
                </a:solidFill>
                <a:effectLst/>
                <a:latin typeface="MathJax_Math-italic"/>
                <a:cs typeface="Segoe UI" panose="020B0502040204020203" pitchFamily="34" charset="0"/>
              </a:rPr>
              <a:t> </a:t>
            </a:r>
            <a:r>
              <a:rPr kumimoji="0" lang="es-ES" altLang="es-E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 la que produce menor número de intercambios. </a:t>
            </a:r>
            <a:endParaRPr kumimoji="0" lang="es-ES" altLang="es-E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732034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C134D-920A-1254-082D-EE8718680FD6}"/>
              </a:ext>
            </a:extLst>
          </p:cNvPr>
          <p:cNvSpPr>
            <a:spLocks noGrp="1"/>
          </p:cNvSpPr>
          <p:nvPr>
            <p:ph type="title"/>
          </p:nvPr>
        </p:nvSpPr>
        <p:spPr/>
        <p:txBody>
          <a:bodyPr/>
          <a:lstStyle/>
          <a:p>
            <a:pPr algn="ctr"/>
            <a:r>
              <a:rPr lang="es-ES" dirty="0"/>
              <a:t>Justificación de la validez del algoritmo</a:t>
            </a:r>
          </a:p>
        </p:txBody>
      </p:sp>
      <p:pic>
        <p:nvPicPr>
          <p:cNvPr id="6" name="Marcador de contenido 5">
            <a:extLst>
              <a:ext uri="{FF2B5EF4-FFF2-40B4-BE49-F238E27FC236}">
                <a16:creationId xmlns:a16="http://schemas.microsoft.com/office/drawing/2014/main" id="{75080E1F-24ED-EEC4-2C50-08257D3EB631}"/>
              </a:ext>
            </a:extLst>
          </p:cNvPr>
          <p:cNvPicPr>
            <a:picLocks noGrp="1" noChangeAspect="1"/>
          </p:cNvPicPr>
          <p:nvPr>
            <p:ph idx="1"/>
          </p:nvPr>
        </p:nvPicPr>
        <p:blipFill>
          <a:blip r:embed="rId2"/>
          <a:stretch>
            <a:fillRect/>
          </a:stretch>
        </p:blipFill>
        <p:spPr>
          <a:xfrm>
            <a:off x="2526890" y="2328798"/>
            <a:ext cx="7138220" cy="3318837"/>
          </a:xfrm>
        </p:spPr>
      </p:pic>
      <p:sp>
        <p:nvSpPr>
          <p:cNvPr id="4" name="Marcador de fecha 3">
            <a:extLst>
              <a:ext uri="{FF2B5EF4-FFF2-40B4-BE49-F238E27FC236}">
                <a16:creationId xmlns:a16="http://schemas.microsoft.com/office/drawing/2014/main" id="{85B00F1D-BEFC-1569-B01E-89ED03213FF5}"/>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21423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C62D3-1F8E-2ACC-19DD-0BCAE9E2F027}"/>
              </a:ext>
            </a:extLst>
          </p:cNvPr>
          <p:cNvSpPr>
            <a:spLocks noGrp="1"/>
          </p:cNvSpPr>
          <p:nvPr>
            <p:ph type="title"/>
          </p:nvPr>
        </p:nvSpPr>
        <p:spPr/>
        <p:txBody>
          <a:bodyPr/>
          <a:lstStyle/>
          <a:p>
            <a:pPr algn="ctr"/>
            <a:r>
              <a:rPr lang="es-ES" dirty="0"/>
              <a:t>Eficiencia Teórica</a:t>
            </a:r>
          </a:p>
        </p:txBody>
      </p:sp>
      <p:sp>
        <p:nvSpPr>
          <p:cNvPr id="4" name="Marcador de fecha 3">
            <a:extLst>
              <a:ext uri="{FF2B5EF4-FFF2-40B4-BE49-F238E27FC236}">
                <a16:creationId xmlns:a16="http://schemas.microsoft.com/office/drawing/2014/main" id="{6658DB91-EDD1-FF9A-05BD-02B6309D690B}"/>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pic>
        <p:nvPicPr>
          <p:cNvPr id="13" name="Marcador de contenido 12">
            <a:extLst>
              <a:ext uri="{FF2B5EF4-FFF2-40B4-BE49-F238E27FC236}">
                <a16:creationId xmlns:a16="http://schemas.microsoft.com/office/drawing/2014/main" id="{DBD6DA2C-0EFF-7BFE-9691-F30C3347C58C}"/>
              </a:ext>
            </a:extLst>
          </p:cNvPr>
          <p:cNvPicPr>
            <a:picLocks noGrp="1" noChangeAspect="1"/>
          </p:cNvPicPr>
          <p:nvPr>
            <p:ph idx="1"/>
          </p:nvPr>
        </p:nvPicPr>
        <p:blipFill>
          <a:blip r:embed="rId2"/>
          <a:stretch>
            <a:fillRect/>
          </a:stretch>
        </p:blipFill>
        <p:spPr>
          <a:xfrm>
            <a:off x="2440305" y="3191986"/>
            <a:ext cx="7372350" cy="1800225"/>
          </a:xfrm>
        </p:spPr>
      </p:pic>
    </p:spTree>
    <p:extLst>
      <p:ext uri="{BB962C8B-B14F-4D97-AF65-F5344CB8AC3E}">
        <p14:creationId xmlns:p14="http://schemas.microsoft.com/office/powerpoint/2010/main" val="140231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0EC6E-1692-F133-53A9-32436C762625}"/>
              </a:ext>
            </a:extLst>
          </p:cNvPr>
          <p:cNvSpPr>
            <a:spLocks noGrp="1"/>
          </p:cNvSpPr>
          <p:nvPr>
            <p:ph type="title"/>
          </p:nvPr>
        </p:nvSpPr>
        <p:spPr>
          <a:xfrm>
            <a:off x="1097280" y="286603"/>
            <a:ext cx="10058400" cy="1450757"/>
          </a:xfrm>
        </p:spPr>
        <p:txBody>
          <a:bodyPr anchor="b">
            <a:normAutofit/>
          </a:bodyPr>
          <a:lstStyle/>
          <a:p>
            <a:pPr algn="ctr"/>
            <a:r>
              <a:rPr lang="es-ES" dirty="0"/>
              <a:t>Eficiencia Empírica</a:t>
            </a:r>
          </a:p>
        </p:txBody>
      </p:sp>
      <p:sp>
        <p:nvSpPr>
          <p:cNvPr id="3" name="Marcador de contenido 2">
            <a:extLst>
              <a:ext uri="{FF2B5EF4-FFF2-40B4-BE49-F238E27FC236}">
                <a16:creationId xmlns:a16="http://schemas.microsoft.com/office/drawing/2014/main" id="{401804FB-55DF-A3C5-5338-FDA361299B21}"/>
              </a:ext>
            </a:extLst>
          </p:cNvPr>
          <p:cNvSpPr>
            <a:spLocks noGrp="1"/>
          </p:cNvSpPr>
          <p:nvPr>
            <p:ph sz="half" idx="1"/>
          </p:nvPr>
        </p:nvSpPr>
        <p:spPr>
          <a:xfrm>
            <a:off x="1097280" y="2120900"/>
            <a:ext cx="4639736" cy="3748193"/>
          </a:xfrm>
        </p:spPr>
        <p:txBody>
          <a:bodyPr>
            <a:normAutofit/>
          </a:bodyPr>
          <a:lstStyle/>
          <a:p>
            <a:r>
              <a:rPr lang="es-ES" dirty="0"/>
              <a:t>Para realizar un análisis de eficiencia empírica deberemos ejecutar el mismo algoritmo para diferentes tamaños de entrada. Para este algoritmo, lo ejecutaremos para diferentes tamaños del vector de la lista de canciones.  Estos tiempos los almacenamos en un fichero jukebox.dat. El código es el siguiente: </a:t>
            </a:r>
          </a:p>
        </p:txBody>
      </p:sp>
      <p:pic>
        <p:nvPicPr>
          <p:cNvPr id="6" name="Imagen 5">
            <a:extLst>
              <a:ext uri="{FF2B5EF4-FFF2-40B4-BE49-F238E27FC236}">
                <a16:creationId xmlns:a16="http://schemas.microsoft.com/office/drawing/2014/main" id="{7A4B095C-AED7-B6BB-5FDF-7BD221EB9F8F}"/>
              </a:ext>
            </a:extLst>
          </p:cNvPr>
          <p:cNvPicPr>
            <a:picLocks noChangeAspect="1"/>
          </p:cNvPicPr>
          <p:nvPr/>
        </p:nvPicPr>
        <p:blipFill>
          <a:blip r:embed="rId2"/>
          <a:stretch>
            <a:fillRect/>
          </a:stretch>
        </p:blipFill>
        <p:spPr>
          <a:xfrm>
            <a:off x="6626825" y="2120900"/>
            <a:ext cx="4417974" cy="3748194"/>
          </a:xfrm>
          <a:prstGeom prst="rect">
            <a:avLst/>
          </a:prstGeom>
          <a:noFill/>
        </p:spPr>
      </p:pic>
      <p:sp>
        <p:nvSpPr>
          <p:cNvPr id="4" name="Marcador de fecha 3">
            <a:extLst>
              <a:ext uri="{FF2B5EF4-FFF2-40B4-BE49-F238E27FC236}">
                <a16:creationId xmlns:a16="http://schemas.microsoft.com/office/drawing/2014/main" id="{41A3ABF9-8FF0-D9BF-03F9-E133CCAE18D0}"/>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642B802E-BFC6-4F89-8E3C-91026AB025AB}" type="datetime1">
              <a:rPr lang="es-ES" smtClean="0"/>
              <a:pPr rtl="0">
                <a:spcAft>
                  <a:spcPts val="600"/>
                </a:spcAft>
              </a:pPr>
              <a:t>25/04/2023</a:t>
            </a:fld>
            <a:endParaRPr lang="en-US"/>
          </a:p>
        </p:txBody>
      </p:sp>
    </p:spTree>
    <p:extLst>
      <p:ext uri="{BB962C8B-B14F-4D97-AF65-F5344CB8AC3E}">
        <p14:creationId xmlns:p14="http://schemas.microsoft.com/office/powerpoint/2010/main" val="194171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5172ED-8305-88C0-5574-B843379E7780}"/>
              </a:ext>
            </a:extLst>
          </p:cNvPr>
          <p:cNvSpPr>
            <a:spLocks noGrp="1"/>
          </p:cNvSpPr>
          <p:nvPr>
            <p:ph type="title"/>
          </p:nvPr>
        </p:nvSpPr>
        <p:spPr/>
        <p:txBody>
          <a:bodyPr/>
          <a:lstStyle/>
          <a:p>
            <a:pPr algn="ctr"/>
            <a:r>
              <a:rPr lang="es-ES" dirty="0"/>
              <a:t>Eficiencia Empírica</a:t>
            </a:r>
          </a:p>
        </p:txBody>
      </p:sp>
      <p:sp>
        <p:nvSpPr>
          <p:cNvPr id="3" name="Marcador de contenido 2">
            <a:extLst>
              <a:ext uri="{FF2B5EF4-FFF2-40B4-BE49-F238E27FC236}">
                <a16:creationId xmlns:a16="http://schemas.microsoft.com/office/drawing/2014/main" id="{9EB7EB97-0C88-AA03-5F0E-3B3CF4CE4C78}"/>
              </a:ext>
            </a:extLst>
          </p:cNvPr>
          <p:cNvSpPr>
            <a:spLocks noGrp="1"/>
          </p:cNvSpPr>
          <p:nvPr>
            <p:ph idx="1"/>
          </p:nvPr>
        </p:nvSpPr>
        <p:spPr/>
        <p:txBody>
          <a:bodyPr/>
          <a:lstStyle/>
          <a:p>
            <a:r>
              <a:rPr lang="es-ES" dirty="0"/>
              <a:t>Empezamos con un tamaño base de 400 puntos y vamos aumentándolo de 400 en 400 hasta llegar al tamaño de 10000 puntos. </a:t>
            </a:r>
          </a:p>
          <a:p>
            <a:pPr marL="0" indent="0">
              <a:buNone/>
            </a:pPr>
            <a:r>
              <a:rPr lang="es-ES" dirty="0"/>
              <a:t> Los tiempos obtenidos son los siguientes: </a:t>
            </a:r>
          </a:p>
        </p:txBody>
      </p:sp>
      <p:sp>
        <p:nvSpPr>
          <p:cNvPr id="4" name="Marcador de fecha 3">
            <a:extLst>
              <a:ext uri="{FF2B5EF4-FFF2-40B4-BE49-F238E27FC236}">
                <a16:creationId xmlns:a16="http://schemas.microsoft.com/office/drawing/2014/main" id="{7F1FE831-3D02-BFB0-C1C8-A027EED49CEC}"/>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278323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E15FA-8225-1E53-D34D-BA112B25E811}"/>
              </a:ext>
            </a:extLst>
          </p:cNvPr>
          <p:cNvSpPr>
            <a:spLocks noGrp="1"/>
          </p:cNvSpPr>
          <p:nvPr>
            <p:ph type="title"/>
          </p:nvPr>
        </p:nvSpPr>
        <p:spPr/>
        <p:txBody>
          <a:bodyPr/>
          <a:lstStyle/>
          <a:p>
            <a:pPr algn="ctr"/>
            <a:r>
              <a:rPr lang="es-ES" dirty="0"/>
              <a:t>Eficiencia Empírica</a:t>
            </a:r>
          </a:p>
        </p:txBody>
      </p:sp>
      <p:pic>
        <p:nvPicPr>
          <p:cNvPr id="6" name="Marcador de contenido 5">
            <a:extLst>
              <a:ext uri="{FF2B5EF4-FFF2-40B4-BE49-F238E27FC236}">
                <a16:creationId xmlns:a16="http://schemas.microsoft.com/office/drawing/2014/main" id="{E66AF889-3AC5-AD09-98EF-25CC0BA93A92}"/>
              </a:ext>
            </a:extLst>
          </p:cNvPr>
          <p:cNvPicPr>
            <a:picLocks noGrp="1" noChangeAspect="1"/>
          </p:cNvPicPr>
          <p:nvPr>
            <p:ph idx="1"/>
          </p:nvPr>
        </p:nvPicPr>
        <p:blipFill>
          <a:blip r:embed="rId2"/>
          <a:stretch>
            <a:fillRect/>
          </a:stretch>
        </p:blipFill>
        <p:spPr>
          <a:xfrm>
            <a:off x="5196840" y="1943266"/>
            <a:ext cx="1798320" cy="4391766"/>
          </a:xfrm>
        </p:spPr>
      </p:pic>
      <p:sp>
        <p:nvSpPr>
          <p:cNvPr id="4" name="Marcador de fecha 3">
            <a:extLst>
              <a:ext uri="{FF2B5EF4-FFF2-40B4-BE49-F238E27FC236}">
                <a16:creationId xmlns:a16="http://schemas.microsoft.com/office/drawing/2014/main" id="{6C9B1E3D-E82E-FC3A-AF53-019C3C602CF8}"/>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83290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C70AAC-4BB5-4B1C-B6E0-B339823F5F4D}"/>
              </a:ext>
            </a:extLst>
          </p:cNvPr>
          <p:cNvSpPr>
            <a:spLocks noGrp="1"/>
          </p:cNvSpPr>
          <p:nvPr>
            <p:ph type="title"/>
          </p:nvPr>
        </p:nvSpPr>
        <p:spPr/>
        <p:txBody>
          <a:bodyPr/>
          <a:lstStyle/>
          <a:p>
            <a:pPr algn="ctr"/>
            <a:r>
              <a:rPr lang="es-ES" dirty="0"/>
              <a:t>Eficiencia Empírica</a:t>
            </a:r>
          </a:p>
        </p:txBody>
      </p:sp>
      <p:sp>
        <p:nvSpPr>
          <p:cNvPr id="3" name="Marcador de contenido 2">
            <a:extLst>
              <a:ext uri="{FF2B5EF4-FFF2-40B4-BE49-F238E27FC236}">
                <a16:creationId xmlns:a16="http://schemas.microsoft.com/office/drawing/2014/main" id="{5A851F1E-FE04-6F09-EBE4-8AE7E3B20667}"/>
              </a:ext>
            </a:extLst>
          </p:cNvPr>
          <p:cNvSpPr>
            <a:spLocks noGrp="1"/>
          </p:cNvSpPr>
          <p:nvPr>
            <p:ph idx="1"/>
          </p:nvPr>
        </p:nvSpPr>
        <p:spPr/>
        <p:txBody>
          <a:bodyPr/>
          <a:lstStyle/>
          <a:p>
            <a:r>
              <a:rPr lang="es-ES" dirty="0"/>
              <a:t>A partir de dichos tiempos, queda la siguiente gráfica: </a:t>
            </a:r>
          </a:p>
        </p:txBody>
      </p:sp>
      <p:sp>
        <p:nvSpPr>
          <p:cNvPr id="4" name="Marcador de fecha 3">
            <a:extLst>
              <a:ext uri="{FF2B5EF4-FFF2-40B4-BE49-F238E27FC236}">
                <a16:creationId xmlns:a16="http://schemas.microsoft.com/office/drawing/2014/main" id="{AC406E06-6D4F-6D0C-8F88-944FF9DB8829}"/>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pic>
        <p:nvPicPr>
          <p:cNvPr id="8" name="Imagen 7">
            <a:extLst>
              <a:ext uri="{FF2B5EF4-FFF2-40B4-BE49-F238E27FC236}">
                <a16:creationId xmlns:a16="http://schemas.microsoft.com/office/drawing/2014/main" id="{D963D960-16CD-99BA-CC27-7DAB913F0CF8}"/>
              </a:ext>
            </a:extLst>
          </p:cNvPr>
          <p:cNvPicPr>
            <a:picLocks noChangeAspect="1"/>
          </p:cNvPicPr>
          <p:nvPr/>
        </p:nvPicPr>
        <p:blipFill>
          <a:blip r:embed="rId2"/>
          <a:stretch>
            <a:fillRect/>
          </a:stretch>
        </p:blipFill>
        <p:spPr>
          <a:xfrm>
            <a:off x="3809709" y="2479042"/>
            <a:ext cx="4633541" cy="3760891"/>
          </a:xfrm>
          <a:prstGeom prst="rect">
            <a:avLst/>
          </a:prstGeom>
        </p:spPr>
      </p:pic>
    </p:spTree>
    <p:extLst>
      <p:ext uri="{BB962C8B-B14F-4D97-AF65-F5344CB8AC3E}">
        <p14:creationId xmlns:p14="http://schemas.microsoft.com/office/powerpoint/2010/main" val="199575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2EA78-AEB3-469B-9025-3B17201A457B}"/>
              </a:ext>
            </a:extLst>
          </p:cNvPr>
          <p:cNvSpPr>
            <a:spLocks noGrp="1"/>
          </p:cNvSpPr>
          <p:nvPr>
            <p:ph type="title"/>
          </p:nvPr>
        </p:nvSpPr>
        <p:spPr>
          <a:xfrm>
            <a:off x="1097280" y="286603"/>
            <a:ext cx="10058400" cy="1450757"/>
          </a:xfrm>
        </p:spPr>
        <p:txBody>
          <a:bodyPr rtlCol="0" anchor="b">
            <a:normAutofit/>
          </a:bodyPr>
          <a:lstStyle/>
          <a:p>
            <a:pPr lvl="0" rtl="0"/>
            <a:r>
              <a:rPr lang="es" i="1" dirty="0"/>
              <a:t>INDICE</a:t>
            </a:r>
          </a:p>
        </p:txBody>
      </p:sp>
      <p:sp>
        <p:nvSpPr>
          <p:cNvPr id="3" name="Subtítulo 2">
            <a:extLst>
              <a:ext uri="{FF2B5EF4-FFF2-40B4-BE49-F238E27FC236}">
                <a16:creationId xmlns:a16="http://schemas.microsoft.com/office/drawing/2014/main" id="{255E1F2F-E259-4EA8-9FFD-3A10AF541859}"/>
              </a:ext>
            </a:extLst>
          </p:cNvPr>
          <p:cNvSpPr>
            <a:spLocks noGrp="1"/>
          </p:cNvSpPr>
          <p:nvPr>
            <p:ph idx="1"/>
          </p:nvPr>
        </p:nvSpPr>
        <p:spPr>
          <a:xfrm>
            <a:off x="1097280" y="2108201"/>
            <a:ext cx="10058400" cy="3760891"/>
          </a:xfrm>
        </p:spPr>
        <p:txBody>
          <a:bodyPr rtlCol="0">
            <a:normAutofit lnSpcReduction="10000"/>
          </a:bodyPr>
          <a:lstStyle/>
          <a:p>
            <a:pPr rtl="0"/>
            <a:r>
              <a:rPr lang="es" dirty="0"/>
              <a:t>- Objetivos</a:t>
            </a:r>
          </a:p>
          <a:p>
            <a:pPr rtl="0"/>
            <a:r>
              <a:rPr lang="es" dirty="0"/>
              <a:t>- Definición del problema</a:t>
            </a:r>
          </a:p>
          <a:p>
            <a:pPr rtl="0"/>
            <a:r>
              <a:rPr lang="es" dirty="0"/>
              <a:t>- Algoritmo diseñado</a:t>
            </a:r>
          </a:p>
          <a:p>
            <a:pPr rtl="0"/>
            <a:r>
              <a:rPr lang="es" dirty="0"/>
              <a:t>- Primera heurística</a:t>
            </a:r>
          </a:p>
          <a:p>
            <a:pPr rtl="0"/>
            <a:r>
              <a:rPr lang="es" dirty="0"/>
              <a:t>- Segunda heurística</a:t>
            </a:r>
          </a:p>
          <a:p>
            <a:pPr rtl="0"/>
            <a:r>
              <a:rPr lang="es" dirty="0"/>
              <a:t>- Tercera heurística</a:t>
            </a:r>
          </a:p>
          <a:p>
            <a:pPr rtl="0"/>
            <a:r>
              <a:rPr lang="es" dirty="0"/>
              <a:t>- Análisis comparativo de las tres heurísticas</a:t>
            </a:r>
          </a:p>
          <a:p>
            <a:pPr rtl="0"/>
            <a:r>
              <a:rPr lang="es" dirty="0"/>
              <a:t>-  Conclusión </a:t>
            </a:r>
          </a:p>
        </p:txBody>
      </p:sp>
      <p:sp>
        <p:nvSpPr>
          <p:cNvPr id="54" name="Date Placeholder 3">
            <a:extLst>
              <a:ext uri="{FF2B5EF4-FFF2-40B4-BE49-F238E27FC236}">
                <a16:creationId xmlns:a16="http://schemas.microsoft.com/office/drawing/2014/main" id="{5579AE7B-9D6B-60A1-1A2D-7CDB63E15F4F}"/>
              </a:ext>
            </a:extLst>
          </p:cNvPr>
          <p:cNvSpPr>
            <a:spLocks noGrp="1"/>
          </p:cNvSpPr>
          <p:nvPr>
            <p:ph type="dt" sz="half" idx="10"/>
          </p:nvPr>
        </p:nvSpPr>
        <p:spPr>
          <a:xfrm>
            <a:off x="8218426" y="6446838"/>
            <a:ext cx="2584850" cy="365125"/>
          </a:xfrm>
        </p:spPr>
        <p:txBody>
          <a:bodyPr/>
          <a:lstStyle/>
          <a:p>
            <a:pPr rtl="0">
              <a:spcAft>
                <a:spcPts val="600"/>
              </a:spcAft>
            </a:pPr>
            <a:fld id="{642B802E-BFC6-4F89-8E3C-91026AB025AB}" type="datetime1">
              <a:rPr lang="es-ES" smtClean="0"/>
              <a:pPr rtl="0">
                <a:spcAft>
                  <a:spcPts val="600"/>
                </a:spcAft>
              </a:pPr>
              <a:t>25/04/2023</a:t>
            </a:fld>
            <a:endParaRPr lang="en-US"/>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D392E-DEAA-CE63-FF7F-7828C1FE8574}"/>
              </a:ext>
            </a:extLst>
          </p:cNvPr>
          <p:cNvSpPr>
            <a:spLocks noGrp="1"/>
          </p:cNvSpPr>
          <p:nvPr>
            <p:ph type="title"/>
          </p:nvPr>
        </p:nvSpPr>
        <p:spPr/>
        <p:txBody>
          <a:bodyPr/>
          <a:lstStyle/>
          <a:p>
            <a:pPr algn="ctr"/>
            <a:r>
              <a:rPr lang="es-ES" dirty="0"/>
              <a:t>Eficiencia Híbrida</a:t>
            </a:r>
          </a:p>
        </p:txBody>
      </p:sp>
      <p:sp>
        <p:nvSpPr>
          <p:cNvPr id="3" name="Marcador de contenido 2">
            <a:extLst>
              <a:ext uri="{FF2B5EF4-FFF2-40B4-BE49-F238E27FC236}">
                <a16:creationId xmlns:a16="http://schemas.microsoft.com/office/drawing/2014/main" id="{06C01B58-9BB1-BCE0-297D-57E89D336676}"/>
              </a:ext>
            </a:extLst>
          </p:cNvPr>
          <p:cNvSpPr>
            <a:spLocks noGrp="1"/>
          </p:cNvSpPr>
          <p:nvPr>
            <p:ph idx="1"/>
          </p:nvPr>
        </p:nvSpPr>
        <p:spPr/>
        <p:txBody>
          <a:bodyPr>
            <a:normAutofit/>
          </a:bodyPr>
          <a:lstStyle/>
          <a:p>
            <a:r>
              <a:rPr lang="es-ES" dirty="0"/>
              <a:t>Para la eficiencia híbrida, hemos realizado un ajuste con la función f(x)=a0xlog(x) y como resultado hemos obtenido las siguientes constantes ocultas:</a:t>
            </a:r>
          </a:p>
          <a:p>
            <a:endParaRPr lang="es-ES" dirty="0"/>
          </a:p>
          <a:p>
            <a:endParaRPr lang="es-ES" dirty="0"/>
          </a:p>
          <a:p>
            <a:endParaRPr lang="es-ES" dirty="0"/>
          </a:p>
          <a:p>
            <a:r>
              <a:rPr lang="es-ES" dirty="0"/>
              <a:t>Cuyo coeficiente de correlación es de 0,9233 por lo que el ajuste es muy bueno.</a:t>
            </a:r>
          </a:p>
          <a:p>
            <a:endParaRPr lang="es-ES" dirty="0"/>
          </a:p>
        </p:txBody>
      </p:sp>
      <p:sp>
        <p:nvSpPr>
          <p:cNvPr id="4" name="Marcador de fecha 3">
            <a:extLst>
              <a:ext uri="{FF2B5EF4-FFF2-40B4-BE49-F238E27FC236}">
                <a16:creationId xmlns:a16="http://schemas.microsoft.com/office/drawing/2014/main" id="{9DF625B2-C03F-3FF1-B0B3-F17125D9C0AC}"/>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pic>
        <p:nvPicPr>
          <p:cNvPr id="6" name="Imagen 5">
            <a:extLst>
              <a:ext uri="{FF2B5EF4-FFF2-40B4-BE49-F238E27FC236}">
                <a16:creationId xmlns:a16="http://schemas.microsoft.com/office/drawing/2014/main" id="{D42137B8-9608-D6DA-52E9-720BD2EAB143}"/>
              </a:ext>
            </a:extLst>
          </p:cNvPr>
          <p:cNvPicPr>
            <a:picLocks noChangeAspect="1"/>
          </p:cNvPicPr>
          <p:nvPr/>
        </p:nvPicPr>
        <p:blipFill>
          <a:blip r:embed="rId2"/>
          <a:stretch>
            <a:fillRect/>
          </a:stretch>
        </p:blipFill>
        <p:spPr>
          <a:xfrm>
            <a:off x="3705225" y="3081578"/>
            <a:ext cx="4781550" cy="1190625"/>
          </a:xfrm>
          <a:prstGeom prst="rect">
            <a:avLst/>
          </a:prstGeom>
        </p:spPr>
      </p:pic>
    </p:spTree>
    <p:extLst>
      <p:ext uri="{BB962C8B-B14F-4D97-AF65-F5344CB8AC3E}">
        <p14:creationId xmlns:p14="http://schemas.microsoft.com/office/powerpoint/2010/main" val="574326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52FF8-13D0-33F5-F61C-C54A668A3367}"/>
              </a:ext>
            </a:extLst>
          </p:cNvPr>
          <p:cNvSpPr>
            <a:spLocks noGrp="1"/>
          </p:cNvSpPr>
          <p:nvPr>
            <p:ph type="title"/>
          </p:nvPr>
        </p:nvSpPr>
        <p:spPr/>
        <p:txBody>
          <a:bodyPr/>
          <a:lstStyle/>
          <a:p>
            <a:pPr algn="ctr"/>
            <a:r>
              <a:rPr lang="es-ES" dirty="0"/>
              <a:t>Eficiencia Híbrida</a:t>
            </a:r>
          </a:p>
        </p:txBody>
      </p:sp>
      <p:pic>
        <p:nvPicPr>
          <p:cNvPr id="6" name="Marcador de contenido 5">
            <a:extLst>
              <a:ext uri="{FF2B5EF4-FFF2-40B4-BE49-F238E27FC236}">
                <a16:creationId xmlns:a16="http://schemas.microsoft.com/office/drawing/2014/main" id="{74B62675-9B0E-196E-1AAA-F1D0C8B76187}"/>
              </a:ext>
            </a:extLst>
          </p:cNvPr>
          <p:cNvPicPr>
            <a:picLocks noGrp="1" noChangeAspect="1"/>
          </p:cNvPicPr>
          <p:nvPr>
            <p:ph idx="1"/>
          </p:nvPr>
        </p:nvPicPr>
        <p:blipFill>
          <a:blip r:embed="rId2"/>
          <a:stretch>
            <a:fillRect/>
          </a:stretch>
        </p:blipFill>
        <p:spPr>
          <a:xfrm>
            <a:off x="3587006" y="2108200"/>
            <a:ext cx="5078314" cy="3760788"/>
          </a:xfrm>
        </p:spPr>
      </p:pic>
      <p:sp>
        <p:nvSpPr>
          <p:cNvPr id="4" name="Marcador de fecha 3">
            <a:extLst>
              <a:ext uri="{FF2B5EF4-FFF2-40B4-BE49-F238E27FC236}">
                <a16:creationId xmlns:a16="http://schemas.microsoft.com/office/drawing/2014/main" id="{4E7873AD-9B76-5479-1CDA-E2DB62182CD9}"/>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5785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E3072-8A37-B257-04E7-8EC9343DA610}"/>
              </a:ext>
            </a:extLst>
          </p:cNvPr>
          <p:cNvSpPr>
            <a:spLocks noGrp="1"/>
          </p:cNvSpPr>
          <p:nvPr>
            <p:ph type="title"/>
          </p:nvPr>
        </p:nvSpPr>
        <p:spPr/>
        <p:txBody>
          <a:bodyPr/>
          <a:lstStyle/>
          <a:p>
            <a:pPr algn="ctr"/>
            <a:r>
              <a:rPr lang="es-ES" dirty="0"/>
              <a:t>Primera Heurística</a:t>
            </a:r>
          </a:p>
        </p:txBody>
      </p:sp>
      <p:sp>
        <p:nvSpPr>
          <p:cNvPr id="3" name="Marcador de fecha 2">
            <a:extLst>
              <a:ext uri="{FF2B5EF4-FFF2-40B4-BE49-F238E27FC236}">
                <a16:creationId xmlns:a16="http://schemas.microsoft.com/office/drawing/2014/main" id="{161FE1A1-B7EE-F4F4-F133-1635B50CD8A2}"/>
              </a:ext>
            </a:extLst>
          </p:cNvPr>
          <p:cNvSpPr>
            <a:spLocks noGrp="1"/>
          </p:cNvSpPr>
          <p:nvPr>
            <p:ph type="dt" sz="half" idx="10"/>
          </p:nvPr>
        </p:nvSpPr>
        <p:spPr/>
        <p:txBody>
          <a:bodyPr/>
          <a:lstStyle/>
          <a:p>
            <a:pPr rtl="0"/>
            <a:fld id="{66905ED3-47DC-4785-91BE-A3159F909C32}" type="datetime1">
              <a:rPr lang="es-ES" smtClean="0"/>
              <a:t>25/04/2023</a:t>
            </a:fld>
            <a:endParaRPr lang="en-US" dirty="0"/>
          </a:p>
        </p:txBody>
      </p:sp>
    </p:spTree>
    <p:extLst>
      <p:ext uri="{BB962C8B-B14F-4D97-AF65-F5344CB8AC3E}">
        <p14:creationId xmlns:p14="http://schemas.microsoft.com/office/powerpoint/2010/main" val="33785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6C4DC-E93C-5FFC-E053-40286EA205CF}"/>
              </a:ext>
            </a:extLst>
          </p:cNvPr>
          <p:cNvSpPr>
            <a:spLocks noGrp="1"/>
          </p:cNvSpPr>
          <p:nvPr>
            <p:ph type="title"/>
          </p:nvPr>
        </p:nvSpPr>
        <p:spPr/>
        <p:txBody>
          <a:bodyPr/>
          <a:lstStyle/>
          <a:p>
            <a:pPr algn="ctr"/>
            <a:r>
              <a:rPr lang="es-ES" dirty="0"/>
              <a:t>Realización</a:t>
            </a:r>
          </a:p>
        </p:txBody>
      </p:sp>
      <p:sp>
        <p:nvSpPr>
          <p:cNvPr id="3" name="Marcador de contenido 2">
            <a:extLst>
              <a:ext uri="{FF2B5EF4-FFF2-40B4-BE49-F238E27FC236}">
                <a16:creationId xmlns:a16="http://schemas.microsoft.com/office/drawing/2014/main" id="{9FA3AEA5-9137-E465-B571-C6CA7C525E37}"/>
              </a:ext>
            </a:extLst>
          </p:cNvPr>
          <p:cNvSpPr>
            <a:spLocks noGrp="1"/>
          </p:cNvSpPr>
          <p:nvPr>
            <p:ph idx="1"/>
          </p:nvPr>
        </p:nvSpPr>
        <p:spPr>
          <a:xfrm>
            <a:off x="1097280" y="2108201"/>
            <a:ext cx="10058400" cy="3760891"/>
          </a:xfrm>
        </p:spPr>
        <p:txBody>
          <a:bodyPr>
            <a:normAutofit fontScale="92500" lnSpcReduction="20000"/>
          </a:bodyPr>
          <a:lstStyle/>
          <a:p>
            <a:r>
              <a:rPr lang="es-ES" dirty="0"/>
              <a:t>Para esta primera heurística, hemos realizado lo siguiente: </a:t>
            </a:r>
          </a:p>
          <a:p>
            <a:pPr marL="0" indent="0">
              <a:buNone/>
            </a:pPr>
            <a:r>
              <a:rPr lang="es-ES" dirty="0"/>
              <a:t> En primer lugar, generamos una matriz con las distancias que hay entre cada punto. La diagonal de  dicha matriz no la vamos a tener en cuenta ya que va a ser la distancia de un punto consigo mismo. </a:t>
            </a:r>
          </a:p>
          <a:p>
            <a:pPr marL="0" indent="0">
              <a:buNone/>
            </a:pPr>
            <a:r>
              <a:rPr lang="es-ES" dirty="0"/>
              <a:t>Creamos también un vector que va a guardar el orden en el que debemos ir para que la distancia sea mínima, empezando por la fila 0 que es la empresa. </a:t>
            </a:r>
          </a:p>
          <a:p>
            <a:pPr marL="0" indent="0">
              <a:buNone/>
            </a:pPr>
            <a:r>
              <a:rPr lang="es-ES" dirty="0"/>
              <a:t>Comenzamos a partir de la fila que representa a la empresa, y vamos a buscar qué columna de dicha fila guarda el menor valor, es decir, una menor distancia. </a:t>
            </a:r>
          </a:p>
          <a:p>
            <a:pPr marL="0" indent="0">
              <a:buNone/>
            </a:pPr>
            <a:r>
              <a:rPr lang="es-ES" dirty="0"/>
              <a:t>Una vez encontrado, la siguiente fila que vamos a comprobar va a ser la que corresponde con la columna que tenía el menor valor. Además, añadimos la fila al vector que guarda el orden y a través de un bool creado previamente, vamos a marcar dicha fila como ya perteneciente para así no tenerla en cuenta en el resto de las iteraciones.</a:t>
            </a:r>
          </a:p>
        </p:txBody>
      </p:sp>
      <p:sp>
        <p:nvSpPr>
          <p:cNvPr id="4" name="Marcador de fecha 3">
            <a:extLst>
              <a:ext uri="{FF2B5EF4-FFF2-40B4-BE49-F238E27FC236}">
                <a16:creationId xmlns:a16="http://schemas.microsoft.com/office/drawing/2014/main" id="{ABC262F8-8A59-C0AF-CFC3-E41CB507E9D7}"/>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802882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0F2F3-F02F-D56B-BCBA-FB4257B56E2E}"/>
              </a:ext>
            </a:extLst>
          </p:cNvPr>
          <p:cNvSpPr>
            <a:spLocks noGrp="1"/>
          </p:cNvSpPr>
          <p:nvPr>
            <p:ph type="title"/>
          </p:nvPr>
        </p:nvSpPr>
        <p:spPr/>
        <p:txBody>
          <a:bodyPr/>
          <a:lstStyle/>
          <a:p>
            <a:pPr algn="ctr"/>
            <a:r>
              <a:rPr lang="es-ES" dirty="0"/>
              <a:t>Realización</a:t>
            </a:r>
          </a:p>
        </p:txBody>
      </p:sp>
      <p:pic>
        <p:nvPicPr>
          <p:cNvPr id="6" name="Marcador de contenido 5">
            <a:extLst>
              <a:ext uri="{FF2B5EF4-FFF2-40B4-BE49-F238E27FC236}">
                <a16:creationId xmlns:a16="http://schemas.microsoft.com/office/drawing/2014/main" id="{B1FE31CA-447B-A442-E6A8-785BB056D8EB}"/>
              </a:ext>
            </a:extLst>
          </p:cNvPr>
          <p:cNvPicPr>
            <a:picLocks noGrp="1" noChangeAspect="1"/>
          </p:cNvPicPr>
          <p:nvPr>
            <p:ph idx="1"/>
          </p:nvPr>
        </p:nvPicPr>
        <p:blipFill>
          <a:blip r:embed="rId2"/>
          <a:stretch>
            <a:fillRect/>
          </a:stretch>
        </p:blipFill>
        <p:spPr>
          <a:xfrm>
            <a:off x="3011488" y="2388394"/>
            <a:ext cx="6229350" cy="3200400"/>
          </a:xfrm>
        </p:spPr>
      </p:pic>
      <p:sp>
        <p:nvSpPr>
          <p:cNvPr id="4" name="Marcador de fecha 3">
            <a:extLst>
              <a:ext uri="{FF2B5EF4-FFF2-40B4-BE49-F238E27FC236}">
                <a16:creationId xmlns:a16="http://schemas.microsoft.com/office/drawing/2014/main" id="{683C93DB-E8DC-2FFC-1C6E-AE596A5E1DB9}"/>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383182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5D585-B6EA-ACDA-E15E-CA7368E3BC69}"/>
              </a:ext>
            </a:extLst>
          </p:cNvPr>
          <p:cNvSpPr>
            <a:spLocks noGrp="1"/>
          </p:cNvSpPr>
          <p:nvPr>
            <p:ph type="title"/>
          </p:nvPr>
        </p:nvSpPr>
        <p:spPr/>
        <p:txBody>
          <a:bodyPr/>
          <a:lstStyle/>
          <a:p>
            <a:pPr algn="ctr"/>
            <a:r>
              <a:rPr lang="es-ES" dirty="0"/>
              <a:t>Justificación de su validez</a:t>
            </a:r>
          </a:p>
        </p:txBody>
      </p:sp>
      <p:sp>
        <p:nvSpPr>
          <p:cNvPr id="3" name="Marcador de contenido 2">
            <a:extLst>
              <a:ext uri="{FF2B5EF4-FFF2-40B4-BE49-F238E27FC236}">
                <a16:creationId xmlns:a16="http://schemas.microsoft.com/office/drawing/2014/main" id="{48D29165-434D-271C-F9E2-D9142B3DE6FE}"/>
              </a:ext>
            </a:extLst>
          </p:cNvPr>
          <p:cNvSpPr>
            <a:spLocks noGrp="1"/>
          </p:cNvSpPr>
          <p:nvPr>
            <p:ph idx="1"/>
          </p:nvPr>
        </p:nvSpPr>
        <p:spPr/>
        <p:txBody>
          <a:bodyPr/>
          <a:lstStyle/>
          <a:p>
            <a:pPr algn="just" rtl="0" fontAlgn="base"/>
            <a:r>
              <a:rPr lang="es-ES" sz="1800" b="0" i="0" dirty="0">
                <a:solidFill>
                  <a:srgbClr val="000000"/>
                </a:solidFill>
                <a:effectLst/>
                <a:latin typeface="Times New Roman" panose="02020603050405020304" pitchFamily="18" charset="0"/>
              </a:rPr>
              <a:t>Nuestro problema del viajero es del tipo NP duro, lo cual significa que no hay ningún algoritmo conocido que pueda garantizar encontrar la solución óptima en todos los casos. </a:t>
            </a:r>
            <a:endParaRPr lang="es-ES" b="0" i="0" dirty="0">
              <a:solidFill>
                <a:srgbClr val="000000"/>
              </a:solidFill>
              <a:effectLst/>
              <a:latin typeface="Segoe UI" panose="020B0502040204020203" pitchFamily="34" charset="0"/>
            </a:endParaRPr>
          </a:p>
          <a:p>
            <a:pPr algn="just" rtl="0" fontAlgn="base"/>
            <a:r>
              <a:rPr lang="es-ES" sz="1800" b="0" i="0" dirty="0">
                <a:solidFill>
                  <a:srgbClr val="000000"/>
                </a:solidFill>
                <a:effectLst/>
                <a:latin typeface="Times New Roman" panose="02020603050405020304" pitchFamily="18" charset="0"/>
              </a:rPr>
              <a:t>Sabemos, por tanto, que nuestra solución no va a ser óptima. Sin embargo, en este caso nuestra heurística se basa en el algoritmo de Prim, ya que buscamos el vecino más cercano, y dicho algoritmo es óptimo en determinados casos. </a:t>
            </a:r>
            <a:endParaRPr lang="es-ES" b="0" i="0" dirty="0">
              <a:solidFill>
                <a:srgbClr val="000000"/>
              </a:solidFill>
              <a:effectLst/>
              <a:latin typeface="Segoe UI" panose="020B0502040204020203" pitchFamily="34" charset="0"/>
            </a:endParaRPr>
          </a:p>
          <a:p>
            <a:endParaRPr lang="es-ES" dirty="0"/>
          </a:p>
        </p:txBody>
      </p:sp>
      <p:sp>
        <p:nvSpPr>
          <p:cNvPr id="4" name="Marcador de fecha 3">
            <a:extLst>
              <a:ext uri="{FF2B5EF4-FFF2-40B4-BE49-F238E27FC236}">
                <a16:creationId xmlns:a16="http://schemas.microsoft.com/office/drawing/2014/main" id="{334941C7-370F-AAAF-C760-1224DF94CD97}"/>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24385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36826-9125-BCE2-1F57-C8CBAA7CA1E1}"/>
              </a:ext>
            </a:extLst>
          </p:cNvPr>
          <p:cNvSpPr>
            <a:spLocks noGrp="1"/>
          </p:cNvSpPr>
          <p:nvPr>
            <p:ph type="title"/>
          </p:nvPr>
        </p:nvSpPr>
        <p:spPr/>
        <p:txBody>
          <a:bodyPr/>
          <a:lstStyle/>
          <a:p>
            <a:pPr algn="ctr"/>
            <a:r>
              <a:rPr lang="es-ES" dirty="0"/>
              <a:t>Segunda Heurística</a:t>
            </a:r>
          </a:p>
        </p:txBody>
      </p:sp>
      <p:sp>
        <p:nvSpPr>
          <p:cNvPr id="3" name="Marcador de contenido 2">
            <a:extLst>
              <a:ext uri="{FF2B5EF4-FFF2-40B4-BE49-F238E27FC236}">
                <a16:creationId xmlns:a16="http://schemas.microsoft.com/office/drawing/2014/main" id="{C508D9B4-3565-F2DE-ECC1-FB0407503453}"/>
              </a:ext>
            </a:extLst>
          </p:cNvPr>
          <p:cNvSpPr>
            <a:spLocks noGrp="1"/>
          </p:cNvSpPr>
          <p:nvPr>
            <p:ph idx="1"/>
          </p:nvPr>
        </p:nvSpPr>
        <p:spPr/>
        <p:txBody>
          <a:bodyPr/>
          <a:lstStyle/>
          <a:p>
            <a:endParaRPr lang="es-ES"/>
          </a:p>
        </p:txBody>
      </p:sp>
      <p:sp>
        <p:nvSpPr>
          <p:cNvPr id="4" name="Marcador de fecha 3">
            <a:extLst>
              <a:ext uri="{FF2B5EF4-FFF2-40B4-BE49-F238E27FC236}">
                <a16:creationId xmlns:a16="http://schemas.microsoft.com/office/drawing/2014/main" id="{E9BA98C8-2AB4-73B1-C5F4-169FD8D626B4}"/>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555130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A55E5-2BBD-1CBE-FCC8-F5E3D5DFE986}"/>
              </a:ext>
            </a:extLst>
          </p:cNvPr>
          <p:cNvSpPr>
            <a:spLocks noGrp="1"/>
          </p:cNvSpPr>
          <p:nvPr>
            <p:ph type="title"/>
          </p:nvPr>
        </p:nvSpPr>
        <p:spPr/>
        <p:txBody>
          <a:bodyPr/>
          <a:lstStyle/>
          <a:p>
            <a:pPr algn="ctr"/>
            <a:r>
              <a:rPr lang="es-ES" dirty="0"/>
              <a:t>Realización</a:t>
            </a:r>
          </a:p>
        </p:txBody>
      </p:sp>
      <p:sp>
        <p:nvSpPr>
          <p:cNvPr id="3" name="Marcador de contenido 2">
            <a:extLst>
              <a:ext uri="{FF2B5EF4-FFF2-40B4-BE49-F238E27FC236}">
                <a16:creationId xmlns:a16="http://schemas.microsoft.com/office/drawing/2014/main" id="{BF8C1E20-980D-6D4E-0B0E-6CFB0EB1E7FF}"/>
              </a:ext>
            </a:extLst>
          </p:cNvPr>
          <p:cNvSpPr>
            <a:spLocks noGrp="1"/>
          </p:cNvSpPr>
          <p:nvPr>
            <p:ph idx="1"/>
          </p:nvPr>
        </p:nvSpPr>
        <p:spPr/>
        <p:txBody>
          <a:bodyPr/>
          <a:lstStyle/>
          <a:p>
            <a:r>
              <a:rPr lang="es-ES" dirty="0"/>
              <a:t>Para esta segunda heurística nos hemos basado en el ya conocido algoritmo de Kruskal. En él iremos buscando las aristas de menor peso y seleccionando los nodos que unen considerando siempre que no se deban formar ciclos. Además, para su uso en este problema, tendremos que tener en cuenta el número de “conexiones” que posee cada nodo, pues el viajero solo deberá llegar a un nodo k e ir al siguiente, sin posibilidad de volver. Para esto iremos llevando la cuenta de cuantos caminos posee cada nodo. </a:t>
            </a:r>
          </a:p>
          <a:p>
            <a:r>
              <a:rPr lang="es-ES" dirty="0"/>
              <a:t>Para la implementación de nuestro algoritmo nos apoyaremos del </a:t>
            </a:r>
            <a:r>
              <a:rPr lang="es-ES" dirty="0" err="1"/>
              <a:t>struct</a:t>
            </a:r>
            <a:r>
              <a:rPr lang="es-ES" dirty="0"/>
              <a:t> Arista, el cual poseerá sobrecargado el </a:t>
            </a:r>
            <a:r>
              <a:rPr lang="es-ES" dirty="0" err="1"/>
              <a:t>operator</a:t>
            </a:r>
            <a:r>
              <a:rPr lang="es-ES" dirty="0"/>
              <a:t>&lt;, que lo usaremos para ordenar el vector de aristas dentro del </a:t>
            </a:r>
            <a:r>
              <a:rPr lang="es-ES" dirty="0" err="1"/>
              <a:t>main</a:t>
            </a:r>
            <a:r>
              <a:rPr lang="es-ES" dirty="0"/>
              <a:t> según sus pesos. Esta ordenación vendrá dada por la función </a:t>
            </a:r>
            <a:r>
              <a:rPr lang="es-ES" dirty="0" err="1"/>
              <a:t>qsort</a:t>
            </a:r>
            <a:r>
              <a:rPr lang="es-ES" dirty="0"/>
              <a:t> implementada por la </a:t>
            </a:r>
            <a:r>
              <a:rPr lang="es-ES" dirty="0" err="1"/>
              <a:t>stl</a:t>
            </a:r>
            <a:r>
              <a:rPr lang="es-ES" dirty="0"/>
              <a:t>. </a:t>
            </a:r>
          </a:p>
        </p:txBody>
      </p:sp>
      <p:sp>
        <p:nvSpPr>
          <p:cNvPr id="4" name="Marcador de fecha 3">
            <a:extLst>
              <a:ext uri="{FF2B5EF4-FFF2-40B4-BE49-F238E27FC236}">
                <a16:creationId xmlns:a16="http://schemas.microsoft.com/office/drawing/2014/main" id="{900DAF07-349C-1200-86AB-F40C4FEB4493}"/>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608322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19366-7F05-4A68-0225-07D65B290A36}"/>
              </a:ext>
            </a:extLst>
          </p:cNvPr>
          <p:cNvSpPr>
            <a:spLocks noGrp="1"/>
          </p:cNvSpPr>
          <p:nvPr>
            <p:ph type="title"/>
          </p:nvPr>
        </p:nvSpPr>
        <p:spPr/>
        <p:txBody>
          <a:bodyPr/>
          <a:lstStyle/>
          <a:p>
            <a:pPr algn="ctr"/>
            <a:r>
              <a:rPr lang="es-ES" dirty="0"/>
              <a:t>Realización</a:t>
            </a:r>
          </a:p>
        </p:txBody>
      </p:sp>
      <p:pic>
        <p:nvPicPr>
          <p:cNvPr id="6" name="Marcador de contenido 5">
            <a:extLst>
              <a:ext uri="{FF2B5EF4-FFF2-40B4-BE49-F238E27FC236}">
                <a16:creationId xmlns:a16="http://schemas.microsoft.com/office/drawing/2014/main" id="{7F2F811C-5A97-5BF8-2004-3C172A711155}"/>
              </a:ext>
            </a:extLst>
          </p:cNvPr>
          <p:cNvPicPr>
            <a:picLocks noGrp="1" noChangeAspect="1"/>
          </p:cNvPicPr>
          <p:nvPr>
            <p:ph idx="1"/>
          </p:nvPr>
        </p:nvPicPr>
        <p:blipFill>
          <a:blip r:embed="rId2"/>
          <a:stretch>
            <a:fillRect/>
          </a:stretch>
        </p:blipFill>
        <p:spPr>
          <a:xfrm>
            <a:off x="4119562" y="2490787"/>
            <a:ext cx="3952875" cy="1876425"/>
          </a:xfrm>
        </p:spPr>
      </p:pic>
      <p:sp>
        <p:nvSpPr>
          <p:cNvPr id="4" name="Marcador de fecha 3">
            <a:extLst>
              <a:ext uri="{FF2B5EF4-FFF2-40B4-BE49-F238E27FC236}">
                <a16:creationId xmlns:a16="http://schemas.microsoft.com/office/drawing/2014/main" id="{B371D344-6AE5-21F5-20E8-1D6C972A6BC2}"/>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3894992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131B0E5-D4C8-B3CC-DCA2-271AB6D7AC91}"/>
              </a:ext>
            </a:extLst>
          </p:cNvPr>
          <p:cNvSpPr>
            <a:spLocks noGrp="1"/>
          </p:cNvSpPr>
          <p:nvPr>
            <p:ph type="title"/>
          </p:nvPr>
        </p:nvSpPr>
        <p:spPr>
          <a:xfrm>
            <a:off x="1097280" y="286603"/>
            <a:ext cx="10058400" cy="1450757"/>
          </a:xfrm>
        </p:spPr>
        <p:txBody>
          <a:bodyPr/>
          <a:lstStyle/>
          <a:p>
            <a:pPr algn="ctr"/>
            <a:r>
              <a:rPr lang="es-ES" dirty="0"/>
              <a:t>Realización</a:t>
            </a:r>
            <a:endParaRPr lang="en-US" dirty="0"/>
          </a:p>
        </p:txBody>
      </p:sp>
      <p:sp>
        <p:nvSpPr>
          <p:cNvPr id="3" name="Marcador de contenido 2">
            <a:extLst>
              <a:ext uri="{FF2B5EF4-FFF2-40B4-BE49-F238E27FC236}">
                <a16:creationId xmlns:a16="http://schemas.microsoft.com/office/drawing/2014/main" id="{AC7BA70B-0B35-5F20-FAE7-41E574EE2B91}"/>
              </a:ext>
            </a:extLst>
          </p:cNvPr>
          <p:cNvSpPr>
            <a:spLocks noGrp="1"/>
          </p:cNvSpPr>
          <p:nvPr>
            <p:ph sz="half" idx="1"/>
          </p:nvPr>
        </p:nvSpPr>
        <p:spPr>
          <a:xfrm>
            <a:off x="1097280" y="2120900"/>
            <a:ext cx="4639736" cy="3748193"/>
          </a:xfrm>
        </p:spPr>
        <p:txBody>
          <a:bodyPr>
            <a:normAutofit/>
          </a:bodyPr>
          <a:lstStyle/>
          <a:p>
            <a:pPr>
              <a:lnSpc>
                <a:spcPct val="100000"/>
              </a:lnSpc>
              <a:spcBef>
                <a:spcPts val="0"/>
              </a:spcBef>
              <a:spcAft>
                <a:spcPts val="600"/>
              </a:spcAft>
            </a:pPr>
            <a:r>
              <a:rPr lang="es-ES" sz="1800"/>
              <a:t>Ya en el programa principal, usaremos un array de enteros que llamaremos caminos el cual nos irá indicando cual es el nodo siguiente por visitar, es decir, si caminos[2]=3</a:t>
            </a:r>
          </a:p>
          <a:p>
            <a:pPr>
              <a:lnSpc>
                <a:spcPct val="100000"/>
              </a:lnSpc>
              <a:spcBef>
                <a:spcPts val="0"/>
              </a:spcBef>
              <a:spcAft>
                <a:spcPts val="600"/>
              </a:spcAft>
            </a:pPr>
            <a:r>
              <a:rPr lang="es-ES" sz="1800"/>
              <a:t>significará que estarán conectados el nodo 2 y 3 siendo ese el camino a seguir. Si un nodo cierra el camino estos valores serán coincidentes, esto es </a:t>
            </a:r>
          </a:p>
          <a:p>
            <a:pPr>
              <a:lnSpc>
                <a:spcPct val="100000"/>
              </a:lnSpc>
              <a:spcBef>
                <a:spcPts val="0"/>
              </a:spcBef>
              <a:spcAft>
                <a:spcPts val="600"/>
              </a:spcAft>
            </a:pPr>
            <a:r>
              <a:rPr lang="es-ES" sz="1800"/>
              <a:t>caminos[k]=k, por lo que lo llamaremos “nodo raíz”. </a:t>
            </a:r>
          </a:p>
          <a:p>
            <a:pPr>
              <a:lnSpc>
                <a:spcPct val="100000"/>
              </a:lnSpc>
              <a:spcBef>
                <a:spcPts val="0"/>
              </a:spcBef>
              <a:spcAft>
                <a:spcPts val="600"/>
              </a:spcAft>
            </a:pPr>
            <a:endParaRPr lang="es-ES" sz="1800"/>
          </a:p>
          <a:p>
            <a:pPr>
              <a:lnSpc>
                <a:spcPct val="100000"/>
              </a:lnSpc>
              <a:spcBef>
                <a:spcPts val="0"/>
              </a:spcBef>
              <a:spcAft>
                <a:spcPts val="600"/>
              </a:spcAft>
            </a:pPr>
            <a:r>
              <a:rPr lang="es-ES" sz="1800"/>
              <a:t>Veamos el código del algoritmo: </a:t>
            </a:r>
          </a:p>
        </p:txBody>
      </p:sp>
      <p:pic>
        <p:nvPicPr>
          <p:cNvPr id="6" name="Imagen 5">
            <a:extLst>
              <a:ext uri="{FF2B5EF4-FFF2-40B4-BE49-F238E27FC236}">
                <a16:creationId xmlns:a16="http://schemas.microsoft.com/office/drawing/2014/main" id="{E1F5D566-523C-91AA-89AA-28FB2F1AF848}"/>
              </a:ext>
            </a:extLst>
          </p:cNvPr>
          <p:cNvPicPr>
            <a:picLocks noChangeAspect="1"/>
          </p:cNvPicPr>
          <p:nvPr/>
        </p:nvPicPr>
        <p:blipFill>
          <a:blip r:embed="rId2"/>
          <a:stretch>
            <a:fillRect/>
          </a:stretch>
        </p:blipFill>
        <p:spPr>
          <a:xfrm>
            <a:off x="6454986" y="2407643"/>
            <a:ext cx="5079637" cy="3154632"/>
          </a:xfrm>
          <a:prstGeom prst="rect">
            <a:avLst/>
          </a:prstGeom>
          <a:noFill/>
        </p:spPr>
      </p:pic>
      <p:sp>
        <p:nvSpPr>
          <p:cNvPr id="4" name="Marcador de fecha 3">
            <a:extLst>
              <a:ext uri="{FF2B5EF4-FFF2-40B4-BE49-F238E27FC236}">
                <a16:creationId xmlns:a16="http://schemas.microsoft.com/office/drawing/2014/main" id="{E9AA88CC-3AC4-B397-3931-F2761ABD9B26}"/>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642B802E-BFC6-4F89-8E3C-91026AB025AB}" type="datetime1">
              <a:rPr lang="es-ES" smtClean="0"/>
              <a:pPr rtl="0">
                <a:spcAft>
                  <a:spcPts val="600"/>
                </a:spcAft>
              </a:pPr>
              <a:t>25/04/2023</a:t>
            </a:fld>
            <a:endParaRPr lang="en-US"/>
          </a:p>
        </p:txBody>
      </p:sp>
    </p:spTree>
    <p:extLst>
      <p:ext uri="{BB962C8B-B14F-4D97-AF65-F5344CB8AC3E}">
        <p14:creationId xmlns:p14="http://schemas.microsoft.com/office/powerpoint/2010/main" val="21209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8D039-1AEA-0A87-26F0-21B090FF80E8}"/>
              </a:ext>
            </a:extLst>
          </p:cNvPr>
          <p:cNvSpPr>
            <a:spLocks noGrp="1"/>
          </p:cNvSpPr>
          <p:nvPr>
            <p:ph type="title"/>
          </p:nvPr>
        </p:nvSpPr>
        <p:spPr/>
        <p:txBody>
          <a:bodyPr/>
          <a:lstStyle/>
          <a:p>
            <a:pPr algn="ctr"/>
            <a:r>
              <a:rPr lang="es-ES" dirty="0"/>
              <a:t>Objetivos</a:t>
            </a:r>
          </a:p>
        </p:txBody>
      </p:sp>
      <p:sp>
        <p:nvSpPr>
          <p:cNvPr id="3" name="Marcador de fecha 2">
            <a:extLst>
              <a:ext uri="{FF2B5EF4-FFF2-40B4-BE49-F238E27FC236}">
                <a16:creationId xmlns:a16="http://schemas.microsoft.com/office/drawing/2014/main" id="{F908788C-90A3-C64B-A872-5FF867AA7350}"/>
              </a:ext>
            </a:extLst>
          </p:cNvPr>
          <p:cNvSpPr>
            <a:spLocks noGrp="1"/>
          </p:cNvSpPr>
          <p:nvPr>
            <p:ph type="dt" sz="half" idx="10"/>
          </p:nvPr>
        </p:nvSpPr>
        <p:spPr/>
        <p:txBody>
          <a:bodyPr/>
          <a:lstStyle/>
          <a:p>
            <a:pPr rtl="0"/>
            <a:fld id="{66905ED3-47DC-4785-91BE-A3159F909C32}" type="datetime1">
              <a:rPr lang="es-ES" smtClean="0"/>
              <a:t>25/04/2023</a:t>
            </a:fld>
            <a:endParaRPr lang="en-US" dirty="0"/>
          </a:p>
        </p:txBody>
      </p:sp>
    </p:spTree>
    <p:extLst>
      <p:ext uri="{BB962C8B-B14F-4D97-AF65-F5344CB8AC3E}">
        <p14:creationId xmlns:p14="http://schemas.microsoft.com/office/powerpoint/2010/main" val="374929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C3E458-74F5-BDF6-A3AE-DBA3A4A57C37}"/>
              </a:ext>
            </a:extLst>
          </p:cNvPr>
          <p:cNvSpPr>
            <a:spLocks noGrp="1"/>
          </p:cNvSpPr>
          <p:nvPr>
            <p:ph type="title"/>
          </p:nvPr>
        </p:nvSpPr>
        <p:spPr/>
        <p:txBody>
          <a:bodyPr/>
          <a:lstStyle/>
          <a:p>
            <a:pPr algn="ctr"/>
            <a:r>
              <a:rPr lang="es-ES" dirty="0"/>
              <a:t>Realización</a:t>
            </a:r>
          </a:p>
        </p:txBody>
      </p:sp>
      <p:sp>
        <p:nvSpPr>
          <p:cNvPr id="3" name="Marcador de contenido 2">
            <a:extLst>
              <a:ext uri="{FF2B5EF4-FFF2-40B4-BE49-F238E27FC236}">
                <a16:creationId xmlns:a16="http://schemas.microsoft.com/office/drawing/2014/main" id="{C7342AEC-F2BD-637C-87DC-6F71021E4C7C}"/>
              </a:ext>
            </a:extLst>
          </p:cNvPr>
          <p:cNvSpPr>
            <a:spLocks noGrp="1"/>
          </p:cNvSpPr>
          <p:nvPr>
            <p:ph idx="1"/>
          </p:nvPr>
        </p:nvSpPr>
        <p:spPr/>
        <p:txBody>
          <a:bodyPr>
            <a:normAutofit lnSpcReduction="10000"/>
          </a:bodyPr>
          <a:lstStyle/>
          <a:p>
            <a:r>
              <a:rPr lang="es-ES" dirty="0"/>
              <a:t>Su funcionamiento es el siguiente: </a:t>
            </a:r>
          </a:p>
          <a:p>
            <a:r>
              <a:rPr lang="es-ES" dirty="0"/>
              <a:t>Realizaremos tantas iteraciones como aristas necesitemos, esto es N-1. Sacaremos del vector de aristas ordenado la arista que tenga menor peso actualmente y comprobaremos si el número de conexiones del origen o del destino es menor que 2. En caso de que así sea, se comprobará si se forman ciclos buscando la raíz del nodo y viendo si son coincidentes, esto es ver si el nodo origen y el nodo destino ya se encuentran conectados de alguna manera. Si no forman parte de un camino, los uniremos añadiendo la arista correspondiente al vector solución y actualizando la información relativa a los nodos (indicamos el camino formado y sumamos uno al contador de conexiones de los dos). </a:t>
            </a:r>
          </a:p>
          <a:p>
            <a:pPr marL="0" indent="0">
              <a:buNone/>
            </a:pPr>
            <a:r>
              <a:rPr lang="es-ES" dirty="0"/>
              <a:t>Al final de todo nos faltará unir el primer y último nodo del camino, por lo que con una rápida pasada al vector de conexiones identificaremos los nodos faltantes para cerrar el camino. </a:t>
            </a:r>
          </a:p>
        </p:txBody>
      </p:sp>
      <p:sp>
        <p:nvSpPr>
          <p:cNvPr id="4" name="Marcador de fecha 3">
            <a:extLst>
              <a:ext uri="{FF2B5EF4-FFF2-40B4-BE49-F238E27FC236}">
                <a16:creationId xmlns:a16="http://schemas.microsoft.com/office/drawing/2014/main" id="{5BCDBD82-981B-B19F-081A-1F258BA02FFE}"/>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369953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5FD4D-0A7C-494F-2B51-6B2F777A4DF4}"/>
              </a:ext>
            </a:extLst>
          </p:cNvPr>
          <p:cNvSpPr>
            <a:spLocks noGrp="1"/>
          </p:cNvSpPr>
          <p:nvPr>
            <p:ph type="title"/>
          </p:nvPr>
        </p:nvSpPr>
        <p:spPr/>
        <p:txBody>
          <a:bodyPr/>
          <a:lstStyle/>
          <a:p>
            <a:pPr algn="ctr"/>
            <a:r>
              <a:rPr lang="es-ES" dirty="0"/>
              <a:t>Realización</a:t>
            </a:r>
          </a:p>
        </p:txBody>
      </p:sp>
      <p:sp>
        <p:nvSpPr>
          <p:cNvPr id="4" name="Marcador de fecha 3">
            <a:extLst>
              <a:ext uri="{FF2B5EF4-FFF2-40B4-BE49-F238E27FC236}">
                <a16:creationId xmlns:a16="http://schemas.microsoft.com/office/drawing/2014/main" id="{F535D753-BECA-A0AE-BC38-F306F52F1220}"/>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pic>
        <p:nvPicPr>
          <p:cNvPr id="10" name="Marcador de contenido 9">
            <a:extLst>
              <a:ext uri="{FF2B5EF4-FFF2-40B4-BE49-F238E27FC236}">
                <a16:creationId xmlns:a16="http://schemas.microsoft.com/office/drawing/2014/main" id="{FEE5DDB1-C4D5-1925-45EC-C3CC07E9797D}"/>
              </a:ext>
            </a:extLst>
          </p:cNvPr>
          <p:cNvPicPr>
            <a:picLocks noGrp="1" noChangeAspect="1"/>
          </p:cNvPicPr>
          <p:nvPr>
            <p:ph idx="1"/>
          </p:nvPr>
        </p:nvPicPr>
        <p:blipFill>
          <a:blip r:embed="rId2"/>
          <a:stretch>
            <a:fillRect/>
          </a:stretch>
        </p:blipFill>
        <p:spPr>
          <a:xfrm>
            <a:off x="3029421" y="2015129"/>
            <a:ext cx="6194118" cy="3411917"/>
          </a:xfrm>
        </p:spPr>
      </p:pic>
    </p:spTree>
    <p:extLst>
      <p:ext uri="{BB962C8B-B14F-4D97-AF65-F5344CB8AC3E}">
        <p14:creationId xmlns:p14="http://schemas.microsoft.com/office/powerpoint/2010/main" val="1840874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9D9E48-197C-A080-B2AA-65FB4A666AC5}"/>
              </a:ext>
            </a:extLst>
          </p:cNvPr>
          <p:cNvSpPr>
            <a:spLocks noGrp="1"/>
          </p:cNvSpPr>
          <p:nvPr>
            <p:ph type="title"/>
          </p:nvPr>
        </p:nvSpPr>
        <p:spPr/>
        <p:txBody>
          <a:bodyPr/>
          <a:lstStyle/>
          <a:p>
            <a:pPr algn="ctr"/>
            <a:r>
              <a:rPr lang="es-ES" dirty="0"/>
              <a:t>Justificación de su validez</a:t>
            </a:r>
          </a:p>
        </p:txBody>
      </p:sp>
      <p:sp>
        <p:nvSpPr>
          <p:cNvPr id="3" name="Marcador de contenido 2">
            <a:extLst>
              <a:ext uri="{FF2B5EF4-FFF2-40B4-BE49-F238E27FC236}">
                <a16:creationId xmlns:a16="http://schemas.microsoft.com/office/drawing/2014/main" id="{42673738-CC7E-5A82-87E0-7ADD7D006D5B}"/>
              </a:ext>
            </a:extLst>
          </p:cNvPr>
          <p:cNvSpPr>
            <a:spLocks noGrp="1"/>
          </p:cNvSpPr>
          <p:nvPr>
            <p:ph idx="1"/>
          </p:nvPr>
        </p:nvSpPr>
        <p:spPr/>
        <p:txBody>
          <a:bodyPr/>
          <a:lstStyle/>
          <a:p>
            <a:r>
              <a:rPr lang="es-ES" dirty="0"/>
              <a:t>Nuestro problema del viajero es del tipo NP duro, lo cual significa que no hay ningún algoritmo conocido que pueda garantizar encontrar la solución óptima en todos los casos. </a:t>
            </a:r>
          </a:p>
          <a:p>
            <a:r>
              <a:rPr lang="es-ES" dirty="0"/>
              <a:t>Sabemos, por tanto, que nuestra solución no va a ser óptima. Sin embargo, en este caso nuestra heurística se basa en el algoritmo de Kruskal, ya que buscamos la arista de menor peso, y dicho algoritmo es óptimo en determinados casos. </a:t>
            </a:r>
          </a:p>
        </p:txBody>
      </p:sp>
      <p:sp>
        <p:nvSpPr>
          <p:cNvPr id="4" name="Marcador de fecha 3">
            <a:extLst>
              <a:ext uri="{FF2B5EF4-FFF2-40B4-BE49-F238E27FC236}">
                <a16:creationId xmlns:a16="http://schemas.microsoft.com/office/drawing/2014/main" id="{05724C3A-9CE2-4241-C5F5-E1F6613DAE84}"/>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470324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4A02A-20AB-058B-4120-AFAAFDE61C36}"/>
              </a:ext>
            </a:extLst>
          </p:cNvPr>
          <p:cNvSpPr>
            <a:spLocks noGrp="1"/>
          </p:cNvSpPr>
          <p:nvPr>
            <p:ph type="title"/>
          </p:nvPr>
        </p:nvSpPr>
        <p:spPr/>
        <p:txBody>
          <a:bodyPr/>
          <a:lstStyle/>
          <a:p>
            <a:pPr algn="ctr"/>
            <a:r>
              <a:rPr lang="es-ES" dirty="0"/>
              <a:t>Tercera Heurística</a:t>
            </a:r>
          </a:p>
        </p:txBody>
      </p:sp>
      <p:sp>
        <p:nvSpPr>
          <p:cNvPr id="3" name="Marcador de contenido 2">
            <a:extLst>
              <a:ext uri="{FF2B5EF4-FFF2-40B4-BE49-F238E27FC236}">
                <a16:creationId xmlns:a16="http://schemas.microsoft.com/office/drawing/2014/main" id="{58C29155-6481-F67C-E326-EBB736D35B17}"/>
              </a:ext>
            </a:extLst>
          </p:cNvPr>
          <p:cNvSpPr>
            <a:spLocks noGrp="1"/>
          </p:cNvSpPr>
          <p:nvPr>
            <p:ph idx="1"/>
          </p:nvPr>
        </p:nvSpPr>
        <p:spPr/>
        <p:txBody>
          <a:bodyPr/>
          <a:lstStyle/>
          <a:p>
            <a:endParaRPr lang="es-ES"/>
          </a:p>
        </p:txBody>
      </p:sp>
      <p:sp>
        <p:nvSpPr>
          <p:cNvPr id="4" name="Marcador de fecha 3">
            <a:extLst>
              <a:ext uri="{FF2B5EF4-FFF2-40B4-BE49-F238E27FC236}">
                <a16:creationId xmlns:a16="http://schemas.microsoft.com/office/drawing/2014/main" id="{43D2BEEB-14E3-8953-6883-1F8C91FA073E}"/>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344887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B6E17B-5113-8B66-C34A-E102DB150942}"/>
              </a:ext>
            </a:extLst>
          </p:cNvPr>
          <p:cNvSpPr>
            <a:spLocks noGrp="1"/>
          </p:cNvSpPr>
          <p:nvPr>
            <p:ph type="title"/>
          </p:nvPr>
        </p:nvSpPr>
        <p:spPr/>
        <p:txBody>
          <a:bodyPr/>
          <a:lstStyle/>
          <a:p>
            <a:pPr algn="ctr"/>
            <a:r>
              <a:rPr lang="es-ES" dirty="0"/>
              <a:t>Realización</a:t>
            </a:r>
          </a:p>
        </p:txBody>
      </p:sp>
      <p:sp>
        <p:nvSpPr>
          <p:cNvPr id="3" name="Marcador de contenido 2">
            <a:extLst>
              <a:ext uri="{FF2B5EF4-FFF2-40B4-BE49-F238E27FC236}">
                <a16:creationId xmlns:a16="http://schemas.microsoft.com/office/drawing/2014/main" id="{AB3CFE59-D2DF-32FB-76DA-6AD82248D920}"/>
              </a:ext>
            </a:extLst>
          </p:cNvPr>
          <p:cNvSpPr>
            <a:spLocks noGrp="1"/>
          </p:cNvSpPr>
          <p:nvPr>
            <p:ph idx="1"/>
          </p:nvPr>
        </p:nvSpPr>
        <p:spPr/>
        <p:txBody>
          <a:bodyPr/>
          <a:lstStyle/>
          <a:p>
            <a:r>
              <a:rPr lang="es-ES" dirty="0"/>
              <a:t>Para realizar la tercera heurística:  </a:t>
            </a:r>
          </a:p>
          <a:p>
            <a:pPr marL="0" indent="0">
              <a:buNone/>
            </a:pPr>
            <a:r>
              <a:rPr lang="es-ES" dirty="0"/>
              <a:t>En primer lugar, generamos una matriz con las distancias que hay entre cada punto. La diagonal de dicha matriz no la vamos a tener en cuenta ya que va a ser la distancia de un punto consigo mismo. </a:t>
            </a:r>
          </a:p>
          <a:p>
            <a:pPr marL="0" indent="0">
              <a:buNone/>
            </a:pPr>
            <a:r>
              <a:rPr lang="es-ES" dirty="0"/>
              <a:t>Creamos también un vector solución que va a guardar el orden en el que debemos ir para que la distancia sea mínima. </a:t>
            </a:r>
          </a:p>
          <a:p>
            <a:pPr marL="0" indent="0">
              <a:buNone/>
            </a:pPr>
            <a:r>
              <a:rPr lang="es-ES" dirty="0"/>
              <a:t>Para rellenar dicho vector, vamos a comenzar buscando cual es el punto cuya distancia al 0 es menor y vamos a introducir el 0 en la primera posición del vector solución (salimos de la empresa) y el punto con menor distancia al 0 en la última posición del vector solución. </a:t>
            </a:r>
          </a:p>
          <a:p>
            <a:endParaRPr lang="es-ES" dirty="0"/>
          </a:p>
        </p:txBody>
      </p:sp>
      <p:sp>
        <p:nvSpPr>
          <p:cNvPr id="4" name="Marcador de fecha 3">
            <a:extLst>
              <a:ext uri="{FF2B5EF4-FFF2-40B4-BE49-F238E27FC236}">
                <a16:creationId xmlns:a16="http://schemas.microsoft.com/office/drawing/2014/main" id="{410519F0-A885-CABB-A902-537DB3864322}"/>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486476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E90EE-514B-6CB6-FCAF-C1DC7409E24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AB98BAD-9C1E-A051-533B-ABB896A565F7}"/>
              </a:ext>
            </a:extLst>
          </p:cNvPr>
          <p:cNvSpPr>
            <a:spLocks noGrp="1"/>
          </p:cNvSpPr>
          <p:nvPr>
            <p:ph idx="1"/>
          </p:nvPr>
        </p:nvSpPr>
        <p:spPr/>
        <p:txBody>
          <a:bodyPr>
            <a:normAutofit lnSpcReduction="10000"/>
          </a:bodyPr>
          <a:lstStyle/>
          <a:p>
            <a:endParaRPr lang="es-ES" dirty="0"/>
          </a:p>
          <a:p>
            <a:endParaRPr lang="es-ES" dirty="0"/>
          </a:p>
          <a:p>
            <a:endParaRPr lang="es-ES" dirty="0"/>
          </a:p>
          <a:p>
            <a:endParaRPr lang="es-ES" dirty="0"/>
          </a:p>
          <a:p>
            <a:endParaRPr lang="es-ES" dirty="0"/>
          </a:p>
          <a:p>
            <a:r>
              <a:rPr lang="es-ES" dirty="0"/>
              <a:t>Para el resto de los puntos, tendremos que buscar el punto p que cumpla que su distancia al 0 más su distancia al último punto del vector solución sea menor. Una vez encontrado dicho punto p, entonces introduciremos p en la última posición disponible del vector, lo más a la derecha del vector posible, y p pasará a ser el último punto con el que calculemos las distancias. </a:t>
            </a:r>
          </a:p>
        </p:txBody>
      </p:sp>
      <p:sp>
        <p:nvSpPr>
          <p:cNvPr id="4" name="Marcador de fecha 3">
            <a:extLst>
              <a:ext uri="{FF2B5EF4-FFF2-40B4-BE49-F238E27FC236}">
                <a16:creationId xmlns:a16="http://schemas.microsoft.com/office/drawing/2014/main" id="{3C760752-182E-B230-D23A-A4A1D7EEEF95}"/>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pic>
        <p:nvPicPr>
          <p:cNvPr id="8" name="Imagen 7">
            <a:extLst>
              <a:ext uri="{FF2B5EF4-FFF2-40B4-BE49-F238E27FC236}">
                <a16:creationId xmlns:a16="http://schemas.microsoft.com/office/drawing/2014/main" id="{25621803-B0A1-166F-8054-FFB006E560D8}"/>
              </a:ext>
            </a:extLst>
          </p:cNvPr>
          <p:cNvPicPr>
            <a:picLocks noChangeAspect="1"/>
          </p:cNvPicPr>
          <p:nvPr/>
        </p:nvPicPr>
        <p:blipFill>
          <a:blip r:embed="rId2"/>
          <a:stretch>
            <a:fillRect/>
          </a:stretch>
        </p:blipFill>
        <p:spPr>
          <a:xfrm>
            <a:off x="2948545" y="2108201"/>
            <a:ext cx="6294909" cy="2309581"/>
          </a:xfrm>
          <a:prstGeom prst="rect">
            <a:avLst/>
          </a:prstGeom>
        </p:spPr>
      </p:pic>
    </p:spTree>
    <p:extLst>
      <p:ext uri="{BB962C8B-B14F-4D97-AF65-F5344CB8AC3E}">
        <p14:creationId xmlns:p14="http://schemas.microsoft.com/office/powerpoint/2010/main" val="26997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47361-2CE2-21EE-9811-3C754873FAB9}"/>
              </a:ext>
            </a:extLst>
          </p:cNvPr>
          <p:cNvSpPr>
            <a:spLocks noGrp="1"/>
          </p:cNvSpPr>
          <p:nvPr>
            <p:ph type="title"/>
          </p:nvPr>
        </p:nvSpPr>
        <p:spPr/>
        <p:txBody>
          <a:bodyPr/>
          <a:lstStyle/>
          <a:p>
            <a:pPr algn="ctr"/>
            <a:r>
              <a:rPr lang="es-ES" dirty="0"/>
              <a:t>Realización</a:t>
            </a:r>
          </a:p>
        </p:txBody>
      </p:sp>
      <p:pic>
        <p:nvPicPr>
          <p:cNvPr id="6" name="Marcador de contenido 5">
            <a:extLst>
              <a:ext uri="{FF2B5EF4-FFF2-40B4-BE49-F238E27FC236}">
                <a16:creationId xmlns:a16="http://schemas.microsoft.com/office/drawing/2014/main" id="{8B9D2A61-6C69-4CDB-35F0-2C752CB421D0}"/>
              </a:ext>
            </a:extLst>
          </p:cNvPr>
          <p:cNvPicPr>
            <a:picLocks noGrp="1" noChangeAspect="1"/>
          </p:cNvPicPr>
          <p:nvPr>
            <p:ph idx="1"/>
          </p:nvPr>
        </p:nvPicPr>
        <p:blipFill>
          <a:blip r:embed="rId2"/>
          <a:stretch>
            <a:fillRect/>
          </a:stretch>
        </p:blipFill>
        <p:spPr>
          <a:xfrm>
            <a:off x="2544763" y="2483644"/>
            <a:ext cx="7162800" cy="3009900"/>
          </a:xfrm>
        </p:spPr>
      </p:pic>
      <p:sp>
        <p:nvSpPr>
          <p:cNvPr id="4" name="Marcador de fecha 3">
            <a:extLst>
              <a:ext uri="{FF2B5EF4-FFF2-40B4-BE49-F238E27FC236}">
                <a16:creationId xmlns:a16="http://schemas.microsoft.com/office/drawing/2014/main" id="{F378A2C8-16C2-F207-DBF6-394859B5A5E4}"/>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426172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C7BC4D-5DFC-BC79-0908-DD0B6EAA38C8}"/>
              </a:ext>
            </a:extLst>
          </p:cNvPr>
          <p:cNvSpPr>
            <a:spLocks noGrp="1"/>
          </p:cNvSpPr>
          <p:nvPr>
            <p:ph type="title"/>
          </p:nvPr>
        </p:nvSpPr>
        <p:spPr/>
        <p:txBody>
          <a:bodyPr/>
          <a:lstStyle/>
          <a:p>
            <a:pPr algn="ctr"/>
            <a:r>
              <a:rPr lang="es-ES" dirty="0"/>
              <a:t>Justificación de su validez</a:t>
            </a:r>
          </a:p>
        </p:txBody>
      </p:sp>
      <p:sp>
        <p:nvSpPr>
          <p:cNvPr id="3" name="Marcador de contenido 2">
            <a:extLst>
              <a:ext uri="{FF2B5EF4-FFF2-40B4-BE49-F238E27FC236}">
                <a16:creationId xmlns:a16="http://schemas.microsoft.com/office/drawing/2014/main" id="{04A690F7-5908-2014-F527-CF8972528B43}"/>
              </a:ext>
            </a:extLst>
          </p:cNvPr>
          <p:cNvSpPr>
            <a:spLocks noGrp="1"/>
          </p:cNvSpPr>
          <p:nvPr>
            <p:ph idx="1"/>
          </p:nvPr>
        </p:nvSpPr>
        <p:spPr/>
        <p:txBody>
          <a:bodyPr/>
          <a:lstStyle/>
          <a:p>
            <a:r>
              <a:rPr lang="es-ES" dirty="0"/>
              <a:t>Nuestro problema del viajero es del tipo NP duro, lo cual significa que no hay ningún algoritmo conocido que pueda garantizar encontrar la solución óptima en todos los casos. </a:t>
            </a:r>
          </a:p>
          <a:p>
            <a:pPr marL="0" indent="0">
              <a:buNone/>
            </a:pPr>
            <a:r>
              <a:rPr lang="es-ES" dirty="0"/>
              <a:t>Sabemos, por tanto, que nuestra solución no va a ser óptima. Sin embargo, en este caso nuestra heurística, al igual en la primera heurística, se basa en el algoritmo de Prim, ya que buscamos el vecino más cercano, con la particularidad de que es el vecino más cercano a dos puntos en lugar de a uno y dicho algoritmo es óptimo en determinados casos. </a:t>
            </a:r>
          </a:p>
        </p:txBody>
      </p:sp>
      <p:sp>
        <p:nvSpPr>
          <p:cNvPr id="4" name="Marcador de fecha 3">
            <a:extLst>
              <a:ext uri="{FF2B5EF4-FFF2-40B4-BE49-F238E27FC236}">
                <a16:creationId xmlns:a16="http://schemas.microsoft.com/office/drawing/2014/main" id="{EA293579-00B5-561D-8591-9D12E8BB0177}"/>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3982061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DF9E6-C01E-CFFB-5670-25F29D6CBA9E}"/>
              </a:ext>
            </a:extLst>
          </p:cNvPr>
          <p:cNvSpPr>
            <a:spLocks noGrp="1"/>
          </p:cNvSpPr>
          <p:nvPr>
            <p:ph type="title"/>
          </p:nvPr>
        </p:nvSpPr>
        <p:spPr/>
        <p:txBody>
          <a:bodyPr/>
          <a:lstStyle/>
          <a:p>
            <a:pPr algn="ctr"/>
            <a:r>
              <a:rPr lang="es" dirty="0"/>
              <a:t>Análisis comparativo de las tres heurísticas</a:t>
            </a:r>
            <a:endParaRPr lang="es-ES" dirty="0"/>
          </a:p>
        </p:txBody>
      </p:sp>
      <p:pic>
        <p:nvPicPr>
          <p:cNvPr id="6" name="Marcador de contenido 5">
            <a:extLst>
              <a:ext uri="{FF2B5EF4-FFF2-40B4-BE49-F238E27FC236}">
                <a16:creationId xmlns:a16="http://schemas.microsoft.com/office/drawing/2014/main" id="{3AF30CA9-47C7-2507-CFDF-DEA093EAB53E}"/>
              </a:ext>
            </a:extLst>
          </p:cNvPr>
          <p:cNvPicPr>
            <a:picLocks noGrp="1" noChangeAspect="1"/>
          </p:cNvPicPr>
          <p:nvPr>
            <p:ph idx="1"/>
          </p:nvPr>
        </p:nvPicPr>
        <p:blipFill>
          <a:blip r:embed="rId2"/>
          <a:stretch>
            <a:fillRect/>
          </a:stretch>
        </p:blipFill>
        <p:spPr>
          <a:xfrm>
            <a:off x="5084618" y="1912746"/>
            <a:ext cx="2022763" cy="4430815"/>
          </a:xfrm>
        </p:spPr>
      </p:pic>
      <p:sp>
        <p:nvSpPr>
          <p:cNvPr id="4" name="Marcador de fecha 3">
            <a:extLst>
              <a:ext uri="{FF2B5EF4-FFF2-40B4-BE49-F238E27FC236}">
                <a16:creationId xmlns:a16="http://schemas.microsoft.com/office/drawing/2014/main" id="{12B0334E-C1A3-BE0D-F33A-2914EAE1C04E}"/>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232210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EBADA-2C38-6751-8085-529B940552CB}"/>
              </a:ext>
            </a:extLst>
          </p:cNvPr>
          <p:cNvSpPr>
            <a:spLocks noGrp="1"/>
          </p:cNvSpPr>
          <p:nvPr>
            <p:ph type="title"/>
          </p:nvPr>
        </p:nvSpPr>
        <p:spPr>
          <a:xfrm>
            <a:off x="1096962" y="989012"/>
            <a:ext cx="10058400" cy="1460269"/>
          </a:xfrm>
        </p:spPr>
        <p:txBody>
          <a:bodyPr>
            <a:normAutofit fontScale="90000"/>
          </a:bodyPr>
          <a:lstStyle/>
          <a:p>
            <a:pPr algn="ctr"/>
            <a:r>
              <a:rPr lang="es" dirty="0"/>
              <a:t>Análisis comparativo de las tres heurísticas</a:t>
            </a:r>
            <a:br>
              <a:rPr lang="es" dirty="0"/>
            </a:br>
            <a:endParaRPr lang="es-ES" dirty="0"/>
          </a:p>
        </p:txBody>
      </p:sp>
      <p:pic>
        <p:nvPicPr>
          <p:cNvPr id="6" name="Marcador de contenido 5">
            <a:extLst>
              <a:ext uri="{FF2B5EF4-FFF2-40B4-BE49-F238E27FC236}">
                <a16:creationId xmlns:a16="http://schemas.microsoft.com/office/drawing/2014/main" id="{45A141D4-EE5B-A431-4556-2698CF52C5A8}"/>
              </a:ext>
            </a:extLst>
          </p:cNvPr>
          <p:cNvPicPr>
            <a:picLocks noGrp="1" noChangeAspect="1"/>
          </p:cNvPicPr>
          <p:nvPr>
            <p:ph idx="1"/>
          </p:nvPr>
        </p:nvPicPr>
        <p:blipFill>
          <a:blip r:embed="rId2"/>
          <a:stretch>
            <a:fillRect/>
          </a:stretch>
        </p:blipFill>
        <p:spPr>
          <a:xfrm>
            <a:off x="3923941" y="2108200"/>
            <a:ext cx="4404443" cy="3760788"/>
          </a:xfrm>
        </p:spPr>
      </p:pic>
      <p:sp>
        <p:nvSpPr>
          <p:cNvPr id="4" name="Marcador de fecha 3">
            <a:extLst>
              <a:ext uri="{FF2B5EF4-FFF2-40B4-BE49-F238E27FC236}">
                <a16:creationId xmlns:a16="http://schemas.microsoft.com/office/drawing/2014/main" id="{17F081CD-16C2-DAB5-DDF3-CCBF506BF961}"/>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79392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5F5D4-DCB2-24AD-1FCF-B61070A2F93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1255A75-CF29-4152-84AC-C432DB1A83B3}"/>
              </a:ext>
            </a:extLst>
          </p:cNvPr>
          <p:cNvSpPr>
            <a:spLocks noGrp="1"/>
          </p:cNvSpPr>
          <p:nvPr>
            <p:ph idx="1"/>
          </p:nvPr>
        </p:nvSpPr>
        <p:spPr/>
        <p:txBody>
          <a:bodyPr/>
          <a:lstStyle/>
          <a:p>
            <a:r>
              <a:rPr lang="es-ES" dirty="0"/>
              <a:t>El objetivo de esta práctica es el uso y compresión del algoritmo voraces sobre. Para ello, en primer lugar, hemos diseñado un algoritmo que resuelve el problema de la Jukebox para aprender su utilización correcta.  </a:t>
            </a:r>
          </a:p>
          <a:p>
            <a:pPr marL="0" indent="0">
              <a:buNone/>
            </a:pPr>
            <a:r>
              <a:rPr lang="es-ES" dirty="0"/>
              <a:t> Además, tendremos que aprender a trabajar con un problema NP-duro, en este caso el problema   del viajante de comercio, los cuales son problemas para los que no existe un algoritmo conocido que puede garantizar encontrar la solución óptima en todos los casos. </a:t>
            </a:r>
          </a:p>
        </p:txBody>
      </p:sp>
      <p:sp>
        <p:nvSpPr>
          <p:cNvPr id="4" name="Marcador de fecha 3">
            <a:extLst>
              <a:ext uri="{FF2B5EF4-FFF2-40B4-BE49-F238E27FC236}">
                <a16:creationId xmlns:a16="http://schemas.microsoft.com/office/drawing/2014/main" id="{F175D23E-EEB9-15C4-9B34-D39F893FED2B}"/>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48505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48A03-C2C9-B1A5-3AAE-BB20CE34DD79}"/>
              </a:ext>
            </a:extLst>
          </p:cNvPr>
          <p:cNvSpPr>
            <a:spLocks noGrp="1"/>
          </p:cNvSpPr>
          <p:nvPr>
            <p:ph type="title"/>
          </p:nvPr>
        </p:nvSpPr>
        <p:spPr/>
        <p:txBody>
          <a:bodyPr/>
          <a:lstStyle/>
          <a:p>
            <a:pPr algn="ctr"/>
            <a:r>
              <a:rPr lang="es" dirty="0"/>
              <a:t>Análisis comparativo de las tres heurísticas</a:t>
            </a:r>
            <a:endParaRPr lang="es-ES" dirty="0"/>
          </a:p>
        </p:txBody>
      </p:sp>
      <p:pic>
        <p:nvPicPr>
          <p:cNvPr id="6" name="Marcador de contenido 5">
            <a:extLst>
              <a:ext uri="{FF2B5EF4-FFF2-40B4-BE49-F238E27FC236}">
                <a16:creationId xmlns:a16="http://schemas.microsoft.com/office/drawing/2014/main" id="{8CD4AE26-5B11-D304-B06F-B1263A8ABB1A}"/>
              </a:ext>
            </a:extLst>
          </p:cNvPr>
          <p:cNvPicPr>
            <a:picLocks noGrp="1" noChangeAspect="1"/>
          </p:cNvPicPr>
          <p:nvPr>
            <p:ph idx="1"/>
          </p:nvPr>
        </p:nvPicPr>
        <p:blipFill>
          <a:blip r:embed="rId2"/>
          <a:stretch>
            <a:fillRect/>
          </a:stretch>
        </p:blipFill>
        <p:spPr>
          <a:xfrm>
            <a:off x="5253983" y="1962572"/>
            <a:ext cx="1684034" cy="4342111"/>
          </a:xfrm>
        </p:spPr>
      </p:pic>
      <p:sp>
        <p:nvSpPr>
          <p:cNvPr id="4" name="Marcador de fecha 3">
            <a:extLst>
              <a:ext uri="{FF2B5EF4-FFF2-40B4-BE49-F238E27FC236}">
                <a16:creationId xmlns:a16="http://schemas.microsoft.com/office/drawing/2014/main" id="{01B675EC-F723-A5E5-B0A2-645B86F6E39F}"/>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2635484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A0FB5-DADB-4C98-4EB3-32DCAD355AF4}"/>
              </a:ext>
            </a:extLst>
          </p:cNvPr>
          <p:cNvSpPr>
            <a:spLocks noGrp="1"/>
          </p:cNvSpPr>
          <p:nvPr>
            <p:ph type="title"/>
          </p:nvPr>
        </p:nvSpPr>
        <p:spPr/>
        <p:txBody>
          <a:bodyPr/>
          <a:lstStyle/>
          <a:p>
            <a:pPr algn="ctr"/>
            <a:r>
              <a:rPr lang="es-ES" dirty="0"/>
              <a:t>Análisis comparativo de las tres heurísticas</a:t>
            </a:r>
          </a:p>
        </p:txBody>
      </p:sp>
      <p:pic>
        <p:nvPicPr>
          <p:cNvPr id="6" name="Marcador de contenido 5">
            <a:extLst>
              <a:ext uri="{FF2B5EF4-FFF2-40B4-BE49-F238E27FC236}">
                <a16:creationId xmlns:a16="http://schemas.microsoft.com/office/drawing/2014/main" id="{1C81B681-1CD9-ECE5-A04C-8C4DAEA4A165}"/>
              </a:ext>
            </a:extLst>
          </p:cNvPr>
          <p:cNvPicPr>
            <a:picLocks noGrp="1" noChangeAspect="1"/>
          </p:cNvPicPr>
          <p:nvPr>
            <p:ph idx="1"/>
          </p:nvPr>
        </p:nvPicPr>
        <p:blipFill>
          <a:blip r:embed="rId2"/>
          <a:stretch>
            <a:fillRect/>
          </a:stretch>
        </p:blipFill>
        <p:spPr>
          <a:xfrm>
            <a:off x="3674557" y="1957800"/>
            <a:ext cx="4842886" cy="4071453"/>
          </a:xfrm>
        </p:spPr>
      </p:pic>
      <p:sp>
        <p:nvSpPr>
          <p:cNvPr id="4" name="Marcador de fecha 3">
            <a:extLst>
              <a:ext uri="{FF2B5EF4-FFF2-40B4-BE49-F238E27FC236}">
                <a16:creationId xmlns:a16="http://schemas.microsoft.com/office/drawing/2014/main" id="{FB57CBAE-8960-0BC1-6A00-FCFD0B6E0F92}"/>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344891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E7B56-D50C-8F4B-3DFD-547986484C1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3F1374A-CADA-ACB9-4884-D3002CE2188B}"/>
              </a:ext>
            </a:extLst>
          </p:cNvPr>
          <p:cNvSpPr>
            <a:spLocks noGrp="1"/>
          </p:cNvSpPr>
          <p:nvPr>
            <p:ph idx="1"/>
          </p:nvPr>
        </p:nvSpPr>
        <p:spPr/>
        <p:txBody>
          <a:bodyPr/>
          <a:lstStyle/>
          <a:p>
            <a:r>
              <a:rPr lang="es-ES" dirty="0"/>
              <a:t>Observamos como la heurística 1 y 2 ofrecen soluciones similares, sin embargo, la tercera ofrece muy malas soluciones. </a:t>
            </a:r>
          </a:p>
          <a:p>
            <a:pPr marL="0" indent="0">
              <a:buNone/>
            </a:pPr>
            <a:r>
              <a:rPr lang="es-ES" dirty="0"/>
              <a:t>Por tanto, podemos concluir que la tercera heurística es claramente la peor de todas, tanto en tiempo como en calidad de soluciones. También cabe destacar que, a pesar de ofrecer soluciones de calidad similar, la heurística dos es la mejor de todas por su gran eficiencia. </a:t>
            </a:r>
          </a:p>
        </p:txBody>
      </p:sp>
      <p:sp>
        <p:nvSpPr>
          <p:cNvPr id="4" name="Marcador de fecha 3">
            <a:extLst>
              <a:ext uri="{FF2B5EF4-FFF2-40B4-BE49-F238E27FC236}">
                <a16:creationId xmlns:a16="http://schemas.microsoft.com/office/drawing/2014/main" id="{6686BADA-FD01-5295-FCC3-B744929A0C73}"/>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8777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50AF8-2C3D-1DB7-6E5A-EDB215EC126B}"/>
              </a:ext>
            </a:extLst>
          </p:cNvPr>
          <p:cNvSpPr>
            <a:spLocks noGrp="1"/>
          </p:cNvSpPr>
          <p:nvPr>
            <p:ph type="title"/>
          </p:nvPr>
        </p:nvSpPr>
        <p:spPr/>
        <p:txBody>
          <a:bodyPr/>
          <a:lstStyle/>
          <a:p>
            <a:pPr algn="ctr"/>
            <a:r>
              <a:rPr lang="es-ES" dirty="0"/>
              <a:t>Conclusión</a:t>
            </a:r>
          </a:p>
        </p:txBody>
      </p:sp>
      <p:sp>
        <p:nvSpPr>
          <p:cNvPr id="3" name="Marcador de contenido 2">
            <a:extLst>
              <a:ext uri="{FF2B5EF4-FFF2-40B4-BE49-F238E27FC236}">
                <a16:creationId xmlns:a16="http://schemas.microsoft.com/office/drawing/2014/main" id="{7E78FE3A-BD52-A3B2-29F1-050BC3E58864}"/>
              </a:ext>
            </a:extLst>
          </p:cNvPr>
          <p:cNvSpPr>
            <a:spLocks noGrp="1"/>
          </p:cNvSpPr>
          <p:nvPr>
            <p:ph idx="1"/>
          </p:nvPr>
        </p:nvSpPr>
        <p:spPr/>
        <p:txBody>
          <a:bodyPr>
            <a:normAutofit/>
          </a:bodyPr>
          <a:lstStyle/>
          <a:p>
            <a:r>
              <a:rPr lang="es-ES" dirty="0"/>
              <a:t>En cuanto al algoritmo </a:t>
            </a:r>
            <a:r>
              <a:rPr lang="es-ES" dirty="0" err="1"/>
              <a:t>Greedy</a:t>
            </a:r>
            <a:r>
              <a:rPr lang="es-ES" dirty="0"/>
              <a:t>, concluimos que es un algoritmo muy fácil de pensar e implementar, pero a la hora de la eficiencia no es el mejor método aplicable, saliéndonos un O(n³). </a:t>
            </a:r>
          </a:p>
          <a:p>
            <a:pPr marL="0" indent="0">
              <a:buNone/>
            </a:pPr>
            <a:r>
              <a:rPr lang="es-ES" dirty="0"/>
              <a:t>En lo relacionado con las heurísticas, hemos visto que diseñar bien la heurística es primordial ya que, si esta no es buena, el problema va a variar mucho respecto a la que si lo es. </a:t>
            </a:r>
          </a:p>
        </p:txBody>
      </p:sp>
      <p:sp>
        <p:nvSpPr>
          <p:cNvPr id="4" name="Marcador de fecha 3">
            <a:extLst>
              <a:ext uri="{FF2B5EF4-FFF2-40B4-BE49-F238E27FC236}">
                <a16:creationId xmlns:a16="http://schemas.microsoft.com/office/drawing/2014/main" id="{8BAC01DD-3F3D-F66C-399F-DAECD357C458}"/>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216788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D5D49A-1148-C23E-1DEF-18386858044B}"/>
              </a:ext>
            </a:extLst>
          </p:cNvPr>
          <p:cNvSpPr>
            <a:spLocks noGrp="1"/>
          </p:cNvSpPr>
          <p:nvPr>
            <p:ph type="title"/>
          </p:nvPr>
        </p:nvSpPr>
        <p:spPr/>
        <p:txBody>
          <a:bodyPr/>
          <a:lstStyle/>
          <a:p>
            <a:pPr algn="ctr"/>
            <a:r>
              <a:rPr lang="es-ES" dirty="0"/>
              <a:t>Definición del problema</a:t>
            </a:r>
          </a:p>
        </p:txBody>
      </p:sp>
      <p:sp>
        <p:nvSpPr>
          <p:cNvPr id="3" name="Marcador de fecha 2">
            <a:extLst>
              <a:ext uri="{FF2B5EF4-FFF2-40B4-BE49-F238E27FC236}">
                <a16:creationId xmlns:a16="http://schemas.microsoft.com/office/drawing/2014/main" id="{9484537F-95D8-11BE-EA5D-E04F1922D973}"/>
              </a:ext>
            </a:extLst>
          </p:cNvPr>
          <p:cNvSpPr>
            <a:spLocks noGrp="1"/>
          </p:cNvSpPr>
          <p:nvPr>
            <p:ph type="dt" sz="half" idx="10"/>
          </p:nvPr>
        </p:nvSpPr>
        <p:spPr/>
        <p:txBody>
          <a:bodyPr/>
          <a:lstStyle/>
          <a:p>
            <a:pPr rtl="0"/>
            <a:fld id="{66905ED3-47DC-4785-91BE-A3159F909C32}" type="datetime1">
              <a:rPr lang="es-ES" smtClean="0"/>
              <a:t>25/04/2023</a:t>
            </a:fld>
            <a:endParaRPr lang="en-US" dirty="0"/>
          </a:p>
        </p:txBody>
      </p:sp>
    </p:spTree>
    <p:extLst>
      <p:ext uri="{BB962C8B-B14F-4D97-AF65-F5344CB8AC3E}">
        <p14:creationId xmlns:p14="http://schemas.microsoft.com/office/powerpoint/2010/main" val="45768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C3E05-68D7-016E-361C-3B65F0EEF791}"/>
              </a:ext>
            </a:extLst>
          </p:cNvPr>
          <p:cNvSpPr>
            <a:spLocks noGrp="1"/>
          </p:cNvSpPr>
          <p:nvPr>
            <p:ph type="title"/>
          </p:nvPr>
        </p:nvSpPr>
        <p:spPr/>
        <p:txBody>
          <a:bodyPr/>
          <a:lstStyle/>
          <a:p>
            <a:pPr algn="ctr"/>
            <a:r>
              <a:rPr lang="es-ES" dirty="0"/>
              <a:t>Enunciado</a:t>
            </a:r>
          </a:p>
        </p:txBody>
      </p:sp>
      <p:sp>
        <p:nvSpPr>
          <p:cNvPr id="3" name="Marcador de contenido 2">
            <a:extLst>
              <a:ext uri="{FF2B5EF4-FFF2-40B4-BE49-F238E27FC236}">
                <a16:creationId xmlns:a16="http://schemas.microsoft.com/office/drawing/2014/main" id="{829D474D-9DEA-C223-5866-2D856126DA52}"/>
              </a:ext>
            </a:extLst>
          </p:cNvPr>
          <p:cNvSpPr>
            <a:spLocks noGrp="1"/>
          </p:cNvSpPr>
          <p:nvPr>
            <p:ph idx="1"/>
          </p:nvPr>
        </p:nvSpPr>
        <p:spPr/>
        <p:txBody>
          <a:bodyPr>
            <a:normAutofit fontScale="85000" lnSpcReduction="20000"/>
          </a:bodyPr>
          <a:lstStyle/>
          <a:p>
            <a:r>
              <a:rPr lang="es-ES" dirty="0"/>
              <a:t>Para animar la estancia de los clientes de un centro comercial se ha instalado un reproductor de música, jukebox, en la que los clientes, a cambio de 10 céntimos pueden seleccionar una canción de entre los clásicos más populares para que se reproduzca. El encanto de este dispositivo es que la música se haya guardada en vinilos, no en soporte digital. El sistema tiene un amplio repertorio de música, pero organizado en dos grupos. Hay un primer grupo de vinilos cuya reproducción es inmediata. Es decir, en cuanto se selecciona la canción se puede reproducir. Sin embargo, el espacio disponible para este grupo de vinilos es limitado. El resto de vinilos están en un espacio adjunto. </a:t>
            </a:r>
          </a:p>
          <a:p>
            <a:r>
              <a:rPr lang="es-ES" dirty="0"/>
              <a:t>Si la canción que selecciona el cliente no está entre los vinilos disponibles para reproducción inmediata, se puede reproducir, pero antes hay que reemplazar uno de los vinilos en el grupo de disponibilidad inmediata por el vinilo que incluye la canción seleccionada. Supongamos que el número total de canciones en la caja de música es c, y que el número máximo de canciones que se pueden incluir en el grupo de reproducción inmediata es k. Supongamos que de partida no hay ningún vinilo en este grupo de reproducción inmediata y que se irá rellenando con las peticiones de los clientes. Por simplicidad, asumamos que cada vinilo incluye sólo una canción. Se pide diseñar un algoritmo para, dada una secuencia de peticiones de canciones, minimizar el número de reemplazos de vinilos dentro del grupo de reproducción inmediata. </a:t>
            </a:r>
          </a:p>
        </p:txBody>
      </p:sp>
      <p:sp>
        <p:nvSpPr>
          <p:cNvPr id="4" name="Marcador de fecha 3">
            <a:extLst>
              <a:ext uri="{FF2B5EF4-FFF2-40B4-BE49-F238E27FC236}">
                <a16:creationId xmlns:a16="http://schemas.microsoft.com/office/drawing/2014/main" id="{D27F2910-DA48-7197-D044-F40C3B27D9F1}"/>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88449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9522D2-50A0-16FD-6778-20BBCA9ABD60}"/>
              </a:ext>
            </a:extLst>
          </p:cNvPr>
          <p:cNvSpPr>
            <a:spLocks noGrp="1"/>
          </p:cNvSpPr>
          <p:nvPr>
            <p:ph type="title"/>
          </p:nvPr>
        </p:nvSpPr>
        <p:spPr>
          <a:xfrm>
            <a:off x="1097280" y="286603"/>
            <a:ext cx="10058400" cy="1450757"/>
          </a:xfrm>
        </p:spPr>
        <p:txBody>
          <a:bodyPr anchor="b">
            <a:normAutofit/>
          </a:bodyPr>
          <a:lstStyle/>
          <a:p>
            <a:pPr algn="ctr"/>
            <a:r>
              <a:rPr lang="es-ES" dirty="0"/>
              <a:t>Traducción</a:t>
            </a:r>
          </a:p>
        </p:txBody>
      </p:sp>
      <p:sp>
        <p:nvSpPr>
          <p:cNvPr id="3" name="Marcador de contenido 2">
            <a:extLst>
              <a:ext uri="{FF2B5EF4-FFF2-40B4-BE49-F238E27FC236}">
                <a16:creationId xmlns:a16="http://schemas.microsoft.com/office/drawing/2014/main" id="{3DD567E8-2872-0225-1795-C2A46B3C08C2}"/>
              </a:ext>
            </a:extLst>
          </p:cNvPr>
          <p:cNvSpPr>
            <a:spLocks noGrp="1"/>
          </p:cNvSpPr>
          <p:nvPr>
            <p:ph sz="half" idx="1"/>
          </p:nvPr>
        </p:nvSpPr>
        <p:spPr>
          <a:xfrm>
            <a:off x="1097280" y="2120900"/>
            <a:ext cx="4639736" cy="3748193"/>
          </a:xfrm>
        </p:spPr>
        <p:txBody>
          <a:bodyPr>
            <a:normAutofit/>
          </a:bodyPr>
          <a:lstStyle/>
          <a:p>
            <a:r>
              <a:rPr lang="es-ES" dirty="0"/>
              <a:t>Contamos con una lista de peticiones de canciones, las cuales van asignadas a un ID (concretamente un número). Queremos ver cuáles de ellas van a meterse en la cola de reproducción inmediata de tal manera que el número de cambios que hagamos sea el menor posible. </a:t>
            </a:r>
          </a:p>
        </p:txBody>
      </p:sp>
      <p:pic>
        <p:nvPicPr>
          <p:cNvPr id="5" name="Imagen 4">
            <a:extLst>
              <a:ext uri="{FF2B5EF4-FFF2-40B4-BE49-F238E27FC236}">
                <a16:creationId xmlns:a16="http://schemas.microsoft.com/office/drawing/2014/main" id="{E117176F-ACA8-9C27-E718-A5F629285C84}"/>
              </a:ext>
            </a:extLst>
          </p:cNvPr>
          <p:cNvPicPr>
            <a:picLocks noChangeAspect="1"/>
          </p:cNvPicPr>
          <p:nvPr/>
        </p:nvPicPr>
        <p:blipFill rotWithShape="1">
          <a:blip r:embed="rId2"/>
          <a:srcRect t="3624" b="23871"/>
          <a:stretch/>
        </p:blipFill>
        <p:spPr>
          <a:xfrm>
            <a:off x="6515944" y="2120900"/>
            <a:ext cx="4639736" cy="3748194"/>
          </a:xfrm>
          <a:prstGeom prst="rect">
            <a:avLst/>
          </a:prstGeom>
          <a:noFill/>
        </p:spPr>
      </p:pic>
      <p:sp>
        <p:nvSpPr>
          <p:cNvPr id="4" name="Marcador de fecha 3">
            <a:extLst>
              <a:ext uri="{FF2B5EF4-FFF2-40B4-BE49-F238E27FC236}">
                <a16:creationId xmlns:a16="http://schemas.microsoft.com/office/drawing/2014/main" id="{B95464E5-BEA6-3639-40F0-148854063072}"/>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642B802E-BFC6-4F89-8E3C-91026AB025AB}" type="datetime1">
              <a:rPr lang="es-ES" smtClean="0"/>
              <a:pPr rtl="0">
                <a:spcAft>
                  <a:spcPts val="600"/>
                </a:spcAft>
              </a:pPr>
              <a:t>25/04/2023</a:t>
            </a:fld>
            <a:endParaRPr lang="en-US"/>
          </a:p>
        </p:txBody>
      </p:sp>
    </p:spTree>
    <p:extLst>
      <p:ext uri="{BB962C8B-B14F-4D97-AF65-F5344CB8AC3E}">
        <p14:creationId xmlns:p14="http://schemas.microsoft.com/office/powerpoint/2010/main" val="3852429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A3D38A-4F67-57BC-B32D-339F63701C4B}"/>
              </a:ext>
            </a:extLst>
          </p:cNvPr>
          <p:cNvSpPr>
            <a:spLocks noGrp="1"/>
          </p:cNvSpPr>
          <p:nvPr>
            <p:ph type="title"/>
          </p:nvPr>
        </p:nvSpPr>
        <p:spPr/>
        <p:txBody>
          <a:bodyPr/>
          <a:lstStyle/>
          <a:p>
            <a:pPr algn="ctr"/>
            <a:r>
              <a:rPr lang="es-ES" dirty="0"/>
              <a:t>Algoritmo Diseñado</a:t>
            </a:r>
          </a:p>
        </p:txBody>
      </p:sp>
      <p:sp>
        <p:nvSpPr>
          <p:cNvPr id="3" name="Marcador de contenido 2">
            <a:extLst>
              <a:ext uri="{FF2B5EF4-FFF2-40B4-BE49-F238E27FC236}">
                <a16:creationId xmlns:a16="http://schemas.microsoft.com/office/drawing/2014/main" id="{262653EB-9695-F40F-1EA2-D0DCED239633}"/>
              </a:ext>
            </a:extLst>
          </p:cNvPr>
          <p:cNvSpPr>
            <a:spLocks noGrp="1"/>
          </p:cNvSpPr>
          <p:nvPr>
            <p:ph idx="1"/>
          </p:nvPr>
        </p:nvSpPr>
        <p:spPr/>
        <p:txBody>
          <a:bodyPr/>
          <a:lstStyle/>
          <a:p>
            <a:endParaRPr lang="es-ES" dirty="0"/>
          </a:p>
        </p:txBody>
      </p:sp>
      <p:sp>
        <p:nvSpPr>
          <p:cNvPr id="4" name="Marcador de fecha 3">
            <a:extLst>
              <a:ext uri="{FF2B5EF4-FFF2-40B4-BE49-F238E27FC236}">
                <a16:creationId xmlns:a16="http://schemas.microsoft.com/office/drawing/2014/main" id="{1E9C8242-33BA-DB35-AA96-FC7FDA59DA4B}"/>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25143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3CFCE-D7DF-8AC1-0ADE-59394F6DB4D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D3F61C8-6B1C-F1DD-B903-06CC18C05D1B}"/>
              </a:ext>
            </a:extLst>
          </p:cNvPr>
          <p:cNvSpPr>
            <a:spLocks noGrp="1"/>
          </p:cNvSpPr>
          <p:nvPr>
            <p:ph idx="1"/>
          </p:nvPr>
        </p:nvSpPr>
        <p:spPr/>
        <p:txBody>
          <a:bodyPr>
            <a:normAutofit/>
          </a:bodyPr>
          <a:lstStyle/>
          <a:p>
            <a:pPr>
              <a:spcBef>
                <a:spcPts val="0"/>
              </a:spcBef>
              <a:spcAft>
                <a:spcPts val="0"/>
              </a:spcAft>
            </a:pPr>
            <a:r>
              <a:rPr lang="es-ES" dirty="0"/>
              <a:t>Para la resolución del problema de la Jukebox, haremos uso de un vector de reproducción inmediata y otro vector de peticiones, con las canciones que el cliente desea reproducir. De forma arbitraria, hemos dictaminado que el tamaño del vector de reproducción inmediata sea una quinta parte del tamaño del vector de peticiones. Así si se realizan N peticiones el vector inmediato será de tamaño N/5. Nuestro objetivo es introducir todos los elementos del vector peticiones en el vector inmediato de manera que se realicen el mínimo número de cambios posibles. </a:t>
            </a:r>
          </a:p>
          <a:p>
            <a:pPr>
              <a:spcBef>
                <a:spcPts val="0"/>
              </a:spcBef>
              <a:spcAft>
                <a:spcPts val="0"/>
              </a:spcAft>
            </a:pPr>
            <a:endParaRPr lang="es-ES" dirty="0"/>
          </a:p>
          <a:p>
            <a:pPr>
              <a:spcBef>
                <a:spcPts val="0"/>
              </a:spcBef>
              <a:spcAft>
                <a:spcPts val="0"/>
              </a:spcAft>
            </a:pPr>
            <a:r>
              <a:rPr lang="es-ES" dirty="0"/>
              <a:t>Para ello hemos planteado un algoritmo, el cual tiene una complejidad O(n^3). El algoritmo consiste en lo siguiente: </a:t>
            </a:r>
          </a:p>
        </p:txBody>
      </p:sp>
      <p:sp>
        <p:nvSpPr>
          <p:cNvPr id="4" name="Marcador de fecha 3">
            <a:extLst>
              <a:ext uri="{FF2B5EF4-FFF2-40B4-BE49-F238E27FC236}">
                <a16:creationId xmlns:a16="http://schemas.microsoft.com/office/drawing/2014/main" id="{0B0136F8-51F0-380D-71B2-49EDE2488AD5}"/>
              </a:ext>
            </a:extLst>
          </p:cNvPr>
          <p:cNvSpPr>
            <a:spLocks noGrp="1"/>
          </p:cNvSpPr>
          <p:nvPr>
            <p:ph type="dt" sz="half" idx="10"/>
          </p:nvPr>
        </p:nvSpPr>
        <p:spPr/>
        <p:txBody>
          <a:bodyPr/>
          <a:lstStyle/>
          <a:p>
            <a:pPr rtl="0"/>
            <a:fld id="{642B802E-BFC6-4F89-8E3C-91026AB025AB}" type="datetime1">
              <a:rPr lang="es-ES" smtClean="0"/>
              <a:t>25/04/2023</a:t>
            </a:fld>
            <a:endParaRPr lang="en-US" dirty="0"/>
          </a:p>
        </p:txBody>
      </p:sp>
    </p:spTree>
    <p:extLst>
      <p:ext uri="{BB962C8B-B14F-4D97-AF65-F5344CB8AC3E}">
        <p14:creationId xmlns:p14="http://schemas.microsoft.com/office/powerpoint/2010/main" val="117665307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9055_TF56160789" id="{C2DC987A-0B48-4979-B034-68C413B94724}" vid="{EBB2A43F-E20A-46BC-A25B-10B5E53BC58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{91629B6A-95C8-490E-B627-576D20ED5357}tf56160789_win32</Template>
  <TotalTime>591</TotalTime>
  <Words>2453</Words>
  <Application>Microsoft Office PowerPoint</Application>
  <PresentationFormat>Panorámica</PresentationFormat>
  <Paragraphs>152</Paragraphs>
  <Slides>43</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43</vt:i4>
      </vt:variant>
    </vt:vector>
  </HeadingPairs>
  <TitlesOfParts>
    <vt:vector size="52" baseType="lpstr">
      <vt:lpstr>Arial</vt:lpstr>
      <vt:lpstr>Bookman Old Style</vt:lpstr>
      <vt:lpstr>Calibri</vt:lpstr>
      <vt:lpstr>Franklin Gothic Book</vt:lpstr>
      <vt:lpstr>MathJax_Main</vt:lpstr>
      <vt:lpstr>MathJax_Math-italic</vt:lpstr>
      <vt:lpstr>Segoe UI</vt:lpstr>
      <vt:lpstr>Times New Roman</vt:lpstr>
      <vt:lpstr>1_RetrospectVTI</vt:lpstr>
      <vt:lpstr>Práctica 3 Algoritmo de Greedy</vt:lpstr>
      <vt:lpstr>INDICE</vt:lpstr>
      <vt:lpstr>Objetivos</vt:lpstr>
      <vt:lpstr>Presentación de PowerPoint</vt:lpstr>
      <vt:lpstr>Definición del problema</vt:lpstr>
      <vt:lpstr>Enunciado</vt:lpstr>
      <vt:lpstr>Traducción</vt:lpstr>
      <vt:lpstr>Algoritmo Diseñado</vt:lpstr>
      <vt:lpstr>Presentación de PowerPoint</vt:lpstr>
      <vt:lpstr>Presentación de PowerPoint</vt:lpstr>
      <vt:lpstr>Presentación de PowerPoint</vt:lpstr>
      <vt:lpstr>Presentación de PowerPoint</vt:lpstr>
      <vt:lpstr>Justificación de la validez del algoritmo</vt:lpstr>
      <vt:lpstr>Justificación de la validez del algoritmo</vt:lpstr>
      <vt:lpstr>Eficiencia Teórica</vt:lpstr>
      <vt:lpstr>Eficiencia Empírica</vt:lpstr>
      <vt:lpstr>Eficiencia Empírica</vt:lpstr>
      <vt:lpstr>Eficiencia Empírica</vt:lpstr>
      <vt:lpstr>Eficiencia Empírica</vt:lpstr>
      <vt:lpstr>Eficiencia Híbrida</vt:lpstr>
      <vt:lpstr>Eficiencia Híbrida</vt:lpstr>
      <vt:lpstr>Primera Heurística</vt:lpstr>
      <vt:lpstr>Realización</vt:lpstr>
      <vt:lpstr>Realización</vt:lpstr>
      <vt:lpstr>Justificación de su validez</vt:lpstr>
      <vt:lpstr>Segunda Heurística</vt:lpstr>
      <vt:lpstr>Realización</vt:lpstr>
      <vt:lpstr>Realización</vt:lpstr>
      <vt:lpstr>Realización</vt:lpstr>
      <vt:lpstr>Realización</vt:lpstr>
      <vt:lpstr>Realización</vt:lpstr>
      <vt:lpstr>Justificación de su validez</vt:lpstr>
      <vt:lpstr>Tercera Heurística</vt:lpstr>
      <vt:lpstr>Realización</vt:lpstr>
      <vt:lpstr>Presentación de PowerPoint</vt:lpstr>
      <vt:lpstr>Realización</vt:lpstr>
      <vt:lpstr>Justificación de su validez</vt:lpstr>
      <vt:lpstr>Análisis comparativo de las tres heurísticas</vt:lpstr>
      <vt:lpstr>Análisis comparativo de las tres heurísticas </vt:lpstr>
      <vt:lpstr>Análisis comparativo de las tres heurísticas</vt:lpstr>
      <vt:lpstr>Análisis comparativo de las tres heurísticas</vt:lpstr>
      <vt:lpstr>Presentación de PowerPoint</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2 Divide y Venceras</dc:title>
  <dc:creator>marioo martin</dc:creator>
  <cp:lastModifiedBy>marioo martin</cp:lastModifiedBy>
  <cp:revision>2</cp:revision>
  <dcterms:created xsi:type="dcterms:W3CDTF">2023-04-11T07:45:08Z</dcterms:created>
  <dcterms:modified xsi:type="dcterms:W3CDTF">2023-04-25T21:06:41Z</dcterms:modified>
</cp:coreProperties>
</file>